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1"/>
  </p:notesMasterIdLst>
  <p:handoutMasterIdLst>
    <p:handoutMasterId r:id="rId12"/>
  </p:handoutMasterIdLst>
  <p:sldIdLst>
    <p:sldId id="258" r:id="rId3"/>
    <p:sldId id="289" r:id="rId4"/>
    <p:sldId id="264" r:id="rId5"/>
    <p:sldId id="290" r:id="rId6"/>
    <p:sldId id="268" r:id="rId7"/>
    <p:sldId id="277" r:id="rId8"/>
    <p:sldId id="287" r:id="rId9"/>
    <p:sldId id="291" r:id="rId10"/>
  </p:sldIdLst>
  <p:sldSz cx="12192000" cy="6858000"/>
  <p:notesSz cx="6858000" cy="9144000"/>
  <p:embeddedFontLst>
    <p:embeddedFont>
      <p:font typeface="icomoon" charset="0"/>
      <p:regular r:id="rId16"/>
    </p:embeddedFont>
    <p:embeddedFont>
      <p:font typeface="Yu Gothic UI Semibold" panose="02010600030101010101" charset="-128"/>
      <p:regular r:id="rId17"/>
    </p:embeddedFont>
    <p:embeddedFont>
      <p:font typeface="方正卡通简体" panose="03000509000000000000" charset="0"/>
      <p:regular r:id="rId18"/>
    </p:embeddedFont>
    <p:embeddedFont>
      <p:font typeface="方正喵呜体" panose="02010600010101010101" charset="0"/>
      <p:regular r:id="rId19"/>
    </p:embeddedFont>
    <p:embeddedFont>
      <p:font typeface="Calibri" panose="020F0502020204030204" charset="0"/>
      <p:regular r:id="rId20"/>
      <p:bold r:id="rId21"/>
      <p:italic r:id="rId22"/>
      <p:boldItalic r:id="rId23"/>
    </p:embeddedFont>
    <p:embeddedFont>
      <p:font typeface="微软雅黑 Light" panose="020B0502040204020203" charset="-122"/>
      <p:regular r:id="rId2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0456"/>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31"/>
        <p:guide pos="3912"/>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font" Target="fonts/font9.fntdata"/><Relationship Id="rId23" Type="http://schemas.openxmlformats.org/officeDocument/2006/relationships/font" Target="fonts/font8.fntdata"/><Relationship Id="rId22" Type="http://schemas.openxmlformats.org/officeDocument/2006/relationships/font" Target="fonts/font7.fntdata"/><Relationship Id="rId21" Type="http://schemas.openxmlformats.org/officeDocument/2006/relationships/font" Target="fonts/font6.fntdata"/><Relationship Id="rId20" Type="http://schemas.openxmlformats.org/officeDocument/2006/relationships/font" Target="fonts/font5.fntdata"/><Relationship Id="rId2" Type="http://schemas.openxmlformats.org/officeDocument/2006/relationships/theme" Target="theme/theme1.xml"/><Relationship Id="rId19" Type="http://schemas.openxmlformats.org/officeDocument/2006/relationships/font" Target="fonts/font4.fntdata"/><Relationship Id="rId18" Type="http://schemas.openxmlformats.org/officeDocument/2006/relationships/font" Target="fonts/font3.fntdata"/><Relationship Id="rId17" Type="http://schemas.openxmlformats.org/officeDocument/2006/relationships/font" Target="fonts/font2.fntdata"/><Relationship Id="rId16" Type="http://schemas.openxmlformats.org/officeDocument/2006/relationships/font" Target="fonts/font1.fntdata"/><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9</a:t>
            </a:r>
            <a:endPar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844040" y="3168015"/>
            <a:ext cx="8300720" cy="521970"/>
          </a:xfrm>
          <a:prstGeom prst="rect">
            <a:avLst/>
          </a:prstGeom>
          <a:noFill/>
        </p:spPr>
        <p:txBody>
          <a:bodyPr wrap="square" rtlCol="0">
            <a:spAutoFit/>
          </a:bodyPr>
          <a:lstStyle/>
          <a:p>
            <a:pPr algn="ct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 </a:t>
            </a: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a</a:t>
            </a:r>
            <a:r>
              <a:rPr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dvanced lesson </a:t>
            </a:r>
            <a:r>
              <a:rPr 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9 </a:t>
            </a:r>
            <a:r>
              <a:rPr lang="en-US" altLang="zh-CN"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“Ultrasonic sensor”</a:t>
            </a:r>
            <a:endParaRPr lang="zh-CN" altLang="en-US" sz="28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video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476500" y="2463165"/>
            <a:ext cx="7237974" cy="388631"/>
            <a:chOff x="1459489" y="1292335"/>
            <a:chExt cx="6498938" cy="388428"/>
          </a:xfrm>
        </p:grpSpPr>
        <p:sp>
          <p:nvSpPr>
            <p:cNvPr id="18" name="文本框 17"/>
            <p:cNvSpPr txBox="1"/>
            <p:nvPr/>
          </p:nvSpPr>
          <p:spPr>
            <a:xfrm>
              <a:off x="1459489" y="1292335"/>
              <a:ext cx="7219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271947" y="1312655"/>
              <a:ext cx="7092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32" name="文本框 31"/>
            <p:cNvSpPr txBox="1"/>
            <p:nvPr/>
          </p:nvSpPr>
          <p:spPr>
            <a:xfrm>
              <a:off x="7177377" y="1292511"/>
              <a:ext cx="781050"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2037447" y="2925378"/>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3"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0" name="文本框 9"/>
          <p:cNvSpPr txBox="1"/>
          <p:nvPr/>
        </p:nvSpPr>
        <p:spPr>
          <a:xfrm>
            <a:off x="4257156" y="2925378"/>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11" name="文本框 10"/>
          <p:cNvSpPr txBox="1"/>
          <p:nvPr/>
        </p:nvSpPr>
        <p:spPr>
          <a:xfrm>
            <a:off x="6199989" y="2925378"/>
            <a:ext cx="19481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12" name="文本框 11"/>
          <p:cNvSpPr txBox="1"/>
          <p:nvPr/>
        </p:nvSpPr>
        <p:spPr>
          <a:xfrm>
            <a:off x="8375722" y="2925554"/>
            <a:ext cx="18084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755900" y="4853305"/>
            <a:ext cx="8206740" cy="1198880"/>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a:t>
            </a:r>
            <a:r>
              <a:rPr lang="zh-CN" altLang="en-US">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When you download the program, you can see the number on the dot matrix of the car, and if the hand is shielded in front of the ultrasonic, you can see that the number is turned into a digit. Ultrasound can measure the distance of 2-400 (CM). Let's have a look at the effect together.</a:t>
            </a:r>
            <a:endPar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5" name="图片 4"/>
          <p:cNvPicPr>
            <a:picLocks noChangeAspect="1"/>
          </p:cNvPicPr>
          <p:nvPr/>
        </p:nvPicPr>
        <p:blipFill>
          <a:blip r:embed="rId2"/>
          <a:stretch>
            <a:fillRect/>
          </a:stretch>
        </p:blipFill>
        <p:spPr>
          <a:xfrm>
            <a:off x="3268345" y="935990"/>
            <a:ext cx="3656965" cy="3856990"/>
          </a:xfrm>
          <a:prstGeom prst="rect">
            <a:avLst/>
          </a:prstGeom>
        </p:spPr>
      </p:pic>
      <p:pic>
        <p:nvPicPr>
          <p:cNvPr id="9" name="图片 8"/>
          <p:cNvPicPr>
            <a:picLocks noChangeAspect="1"/>
          </p:cNvPicPr>
          <p:nvPr/>
        </p:nvPicPr>
        <p:blipFill>
          <a:blip r:embed="rId3"/>
          <a:stretch>
            <a:fillRect/>
          </a:stretch>
        </p:blipFill>
        <p:spPr>
          <a:xfrm>
            <a:off x="7315200" y="935990"/>
            <a:ext cx="3647440" cy="3860165"/>
          </a:xfrm>
          <a:prstGeom prst="rect">
            <a:avLst/>
          </a:prstGeom>
        </p:spPr>
      </p:pic>
      <p:sp>
        <p:nvSpPr>
          <p:cNvPr id="3" name="矩形 2"/>
          <p:cNvSpPr/>
          <p:nvPr/>
        </p:nvSpPr>
        <p:spPr>
          <a:xfrm>
            <a:off x="1035623"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4366260" y="2313940"/>
            <a:ext cx="5583555" cy="1076325"/>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robot</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pic>
        <p:nvPicPr>
          <p:cNvPr id="4" name="图片 3"/>
          <p:cNvPicPr>
            <a:picLocks noChangeAspect="1"/>
          </p:cNvPicPr>
          <p:nvPr/>
        </p:nvPicPr>
        <p:blipFill>
          <a:blip r:embed="rId2"/>
          <a:stretch>
            <a:fillRect/>
          </a:stretch>
        </p:blipFill>
        <p:spPr>
          <a:xfrm>
            <a:off x="3933825" y="995680"/>
            <a:ext cx="4323715" cy="4866640"/>
          </a:xfrm>
          <a:prstGeom prst="rect">
            <a:avLst/>
          </a:prstGeom>
        </p:spPr>
      </p:pic>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dir="in"/>
      </p:transition>
    </mc:Choice>
    <mc:Fallback>
      <p:transition spd="slow">
        <p:zoom dir="in"/>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767455" y="873760"/>
            <a:ext cx="4996180" cy="5241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zoom dir="in"/>
      </p:transition>
    </mc:Choice>
    <mc:Fallback>
      <p:transition spd="slow">
        <p:zoom dir="in"/>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video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00" name="文本框 99"/>
          <p:cNvSpPr txBox="1"/>
          <p:nvPr/>
        </p:nvSpPr>
        <p:spPr>
          <a:xfrm>
            <a:off x="3234690" y="876300"/>
            <a:ext cx="7573645" cy="2306955"/>
          </a:xfrm>
          <a:prstGeom prst="rect">
            <a:avLst/>
          </a:prstGeom>
          <a:noFill/>
          <a:ln w="9525">
            <a:noFill/>
          </a:ln>
        </p:spPr>
        <p:txBody>
          <a:bodyPr wrap="square">
            <a:spAutoFit/>
          </a:bodyPr>
          <a:p>
            <a:pPr indent="0"/>
            <a:r>
              <a:rPr lang="en-US" altLang="zh-CN" sz="2400" b="0">
                <a:solidFill>
                  <a:srgbClr val="FF0000"/>
                </a:solidFill>
                <a:latin typeface="Arial" panose="020B0604020202020204" pitchFamily="34" charset="0"/>
                <a:ea typeface="Arial" panose="020B0604020202020204" pitchFamily="34" charset="0"/>
                <a:cs typeface="宋体" panose="02010600030101010101" pitchFamily="2" charset="-122"/>
              </a:rPr>
              <a:t>       In this lesson, children should check their own ultrasonic connection. VCC corresponds to VCC and GND corresponds to GND. In addition, the demand for voltage is higher than that of ultrasonic. It is recommended to fill up the electric capacity and do the experiment again.</a:t>
            </a:r>
            <a:endParaRPr lang="en-US" altLang="zh-CN" sz="2400" b="0">
              <a:solidFill>
                <a:srgbClr val="FF0000"/>
              </a:solidFill>
              <a:latin typeface="Arial" panose="020B0604020202020204" pitchFamily="34" charset="0"/>
              <a:ea typeface="Arial" panose="020B0604020202020204" pitchFamily="34" charset="0"/>
              <a:cs typeface="宋体" panose="02010600030101010101" pitchFamily="2" charset="-122"/>
            </a:endParaRPr>
          </a:p>
        </p:txBody>
      </p:sp>
      <p:pic>
        <p:nvPicPr>
          <p:cNvPr id="5" name="图片 4"/>
          <p:cNvPicPr>
            <a:picLocks noChangeAspect="1"/>
          </p:cNvPicPr>
          <p:nvPr/>
        </p:nvPicPr>
        <p:blipFill>
          <a:blip r:embed="rId2"/>
          <a:stretch>
            <a:fillRect/>
          </a:stretch>
        </p:blipFill>
        <p:spPr>
          <a:xfrm>
            <a:off x="3427730" y="3532505"/>
            <a:ext cx="6390640" cy="1800225"/>
          </a:xfrm>
          <a:prstGeom prst="rect">
            <a:avLst/>
          </a:prstGeom>
        </p:spPr>
      </p:pic>
      <p:sp>
        <p:nvSpPr>
          <p:cNvPr id="7" name="矩形 6"/>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2169</Words>
  <Application>WPS 演示</Application>
  <PresentationFormat>自定义</PresentationFormat>
  <Paragraphs>97</Paragraphs>
  <Slides>8</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vt:i4>
      </vt:variant>
    </vt:vector>
  </HeadingPairs>
  <TitlesOfParts>
    <vt:vector size="23" baseType="lpstr">
      <vt:lpstr>Arial</vt:lpstr>
      <vt:lpstr>宋体</vt:lpstr>
      <vt:lpstr>Wingdings</vt:lpstr>
      <vt:lpstr>微软雅黑</vt:lpstr>
      <vt:lpstr>方正少儿_GBK</vt:lpstr>
      <vt:lpstr>icomoon</vt:lpstr>
      <vt:lpstr>Yu Gothic UI Semibold</vt:lpstr>
      <vt:lpstr>方正卡通简体</vt:lpstr>
      <vt:lpstr/>
      <vt:lpstr>Arial Unicode MS</vt:lpstr>
      <vt:lpstr>方正喵呜体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梦飞羊想</cp:lastModifiedBy>
  <cp:revision>95</cp:revision>
  <dcterms:created xsi:type="dcterms:W3CDTF">2014-02-21T16:31:00Z</dcterms:created>
  <dcterms:modified xsi:type="dcterms:W3CDTF">2018-04-07T08:02:42Z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