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handoutMasterIdLst>
    <p:handoutMasterId r:id="rId15"/>
  </p:handoutMasterIdLst>
  <p:sldIdLst>
    <p:sldId id="258" r:id="rId3"/>
    <p:sldId id="286" r:id="rId4"/>
    <p:sldId id="287" r:id="rId5"/>
    <p:sldId id="288" r:id="rId6"/>
    <p:sldId id="289" r:id="rId7"/>
    <p:sldId id="277" r:id="rId8"/>
    <p:sldId id="280" r:id="rId9"/>
    <p:sldId id="269" r:id="rId10"/>
    <p:sldId id="281" r:id="rId11"/>
    <p:sldId id="290" r:id="rId12"/>
    <p:sldId id="291" r:id="rId13"/>
  </p:sldIdLst>
  <p:sldSz cx="12192000" cy="6858000"/>
  <p:notesSz cx="6858000" cy="9144000"/>
  <p:embeddedFontLst>
    <p:embeddedFont>
      <p:font typeface="icomoon" charset="0"/>
      <p:regular r:id="rId19"/>
    </p:embeddedFont>
    <p:embeddedFont>
      <p:font typeface="Yu Gothic UI Semibold" panose="02010600030101010101" charset="-128"/>
      <p:regular r:id="rId20"/>
    </p:embeddedFont>
    <p:embeddedFont>
      <p:font typeface="方正卡通简体" panose="02010600030101010101" charset="0"/>
      <p:regular r:id="rId21"/>
    </p:embeddedFont>
    <p:embeddedFont>
      <p:font typeface="方正喵呜体" panose="02010600010101010101" charset="0"/>
      <p:regular r:id="rId22"/>
    </p:embeddedFont>
    <p:embeddedFont>
      <p:font typeface="Calibri" panose="020F0502020204030204" charset="0"/>
      <p:regular r:id="rId23"/>
      <p:bold r:id="rId24"/>
      <p:italic r:id="rId25"/>
      <p:boldItalic r:id="rId26"/>
    </p:embeddedFont>
    <p:embeddedFont>
      <p:font typeface="微软雅黑 Light" panose="020B0502040204020203" charset="-122"/>
      <p:regular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4DC5"/>
    <a:srgbClr val="5B9BD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09"/>
        <p:guide pos="3888"/>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9</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 </a:t>
            </a: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robot lesson 9 “Infrared control”</a:t>
            </a:r>
            <a:endPar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1"/>
          <a:stretch>
            <a:fillRect/>
          </a:stretch>
        </p:blipFill>
        <p:spPr>
          <a:xfrm>
            <a:off x="1624330" y="45085"/>
            <a:ext cx="1233170" cy="764540"/>
          </a:xfrm>
          <a:prstGeom prst="rect">
            <a:avLst/>
          </a:prstGeom>
        </p:spPr>
      </p:pic>
      <p:sp>
        <p:nvSpPr>
          <p:cNvPr id="7" name="文本框 6"/>
          <p:cNvSpPr txBox="1"/>
          <p:nvPr/>
        </p:nvSpPr>
        <p:spPr>
          <a:xfrm>
            <a:off x="553720" y="628650"/>
            <a:ext cx="110109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8" name="任意多边形 7"/>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37411" y="2701346"/>
            <a:ext cx="176403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Attentions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10" name="任意多边形 9"/>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3108325" y="2701290"/>
            <a:ext cx="8419465" cy="1753235"/>
          </a:xfrm>
          <a:prstGeom prst="rect">
            <a:avLst/>
          </a:prstGeom>
          <a:noFill/>
          <a:ln w="9525">
            <a:noFill/>
          </a:ln>
        </p:spPr>
        <p:txBody>
          <a:bodyPr wrap="square">
            <a:spAutoFit/>
          </a:bodyPr>
          <a:p>
            <a:pPr indent="0"/>
            <a:r>
              <a:rPr lang="en-US" altLang="zh-CN" sz="2400" b="0">
                <a:latin typeface="Arial" panose="020B0604020202020204" pitchFamily="34" charset="0"/>
                <a:ea typeface="Arial" panose="020B0604020202020204" pitchFamily="34" charset="0"/>
                <a:cs typeface="宋体" panose="02010600030101010101" pitchFamily="2" charset="-122"/>
              </a:rPr>
              <a:t>      </a:t>
            </a:r>
            <a:r>
              <a:rPr lang="en-US" altLang="zh-CN" sz="3600" b="0">
                <a:solidFill>
                  <a:srgbClr val="FF0000"/>
                </a:solidFill>
                <a:latin typeface="Arial" panose="020B0604020202020204" pitchFamily="34" charset="0"/>
                <a:ea typeface="Arial" panose="020B0604020202020204" pitchFamily="34" charset="0"/>
                <a:cs typeface="宋体" panose="02010600030101010101" pitchFamily="2" charset="-122"/>
              </a:rPr>
              <a:t> </a:t>
            </a:r>
            <a:r>
              <a:rPr sz="3600" b="0">
                <a:solidFill>
                  <a:srgbClr val="FF0000"/>
                </a:solidFill>
                <a:latin typeface="Arial" panose="020B0604020202020204" pitchFamily="34" charset="0"/>
                <a:ea typeface="Arial" panose="020B0604020202020204" pitchFamily="34" charset="0"/>
                <a:cs typeface="宋体" panose="02010600030101010101" pitchFamily="2" charset="-122"/>
              </a:rPr>
              <a:t>This experiment must be carried out indoors to reduce interference from sunlight to infrared receiver.</a:t>
            </a:r>
            <a:endParaRPr sz="36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36750" y="2463165"/>
            <a:ext cx="7137009" cy="388631"/>
            <a:chOff x="1550145" y="1292335"/>
            <a:chExt cx="6408282" cy="388428"/>
          </a:xfrm>
        </p:grpSpPr>
        <p:sp>
          <p:nvSpPr>
            <p:cNvPr id="18" name="文本框 17"/>
            <p:cNvSpPr txBox="1"/>
            <p:nvPr/>
          </p:nvSpPr>
          <p:spPr>
            <a:xfrm>
              <a:off x="1550145"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1533892"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361580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5611344"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7735007"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7" name="文本框 6"/>
          <p:cNvSpPr txBox="1"/>
          <p:nvPr/>
        </p:nvSpPr>
        <p:spPr>
          <a:xfrm>
            <a:off x="9798376" y="2463341"/>
            <a:ext cx="869868" cy="368300"/>
          </a:xfrm>
          <a:prstGeom prst="rect">
            <a:avLst/>
          </a:prstGeom>
          <a:solidFill>
            <a:schemeClr val="accent5">
              <a:lumMod val="20000"/>
              <a:lumOff val="80000"/>
            </a:schemeClr>
          </a:solidFill>
        </p:spPr>
        <p:txBody>
          <a:bodyPr wrap="square" rtlCol="0">
            <a:spAutoFit/>
          </a:bodyPr>
          <a:p>
            <a:r>
              <a:rPr lang="en-US" altLang="zh-CN" dirty="0" smtClean="0">
                <a:latin typeface="Arial" panose="020B0604020202020204" pitchFamily="34" charset="0"/>
                <a:ea typeface="Arial" panose="020B0604020202020204" pitchFamily="34" charset="0"/>
              </a:rPr>
              <a:t>Part 5</a:t>
            </a:r>
            <a:endParaRPr lang="zh-CN" altLang="en-US" dirty="0">
              <a:latin typeface="Arial" panose="020B0604020202020204" pitchFamily="34" charset="0"/>
              <a:ea typeface="Arial" panose="020B0604020202020204" pitchFamily="34" charset="0"/>
            </a:endParaRPr>
          </a:p>
        </p:txBody>
      </p:sp>
      <p:sp>
        <p:nvSpPr>
          <p:cNvPr id="15" name="文本框 14"/>
          <p:cNvSpPr txBox="1"/>
          <p:nvPr/>
        </p:nvSpPr>
        <p:spPr>
          <a:xfrm>
            <a:off x="9740337" y="2925554"/>
            <a:ext cx="1198880" cy="368300"/>
          </a:xfrm>
          <a:prstGeom prst="rect">
            <a:avLst/>
          </a:prstGeom>
          <a:noFill/>
        </p:spPr>
        <p:txBody>
          <a:bodyPr wrap="none" rtlCol="0">
            <a:spAutoFit/>
          </a:bodyPr>
          <a:p>
            <a:pPr algn="l"/>
            <a:r>
              <a:rPr 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A</a:t>
            </a:r>
            <a:r>
              <a:rPr dirty="0">
                <a:solidFill>
                  <a:schemeClr val="accent5">
                    <a:lumMod val="75000"/>
                  </a:schemeClr>
                </a:solidFill>
                <a:latin typeface="Arial" panose="020B0604020202020204" pitchFamily="34" charset="0"/>
                <a:ea typeface="Arial" panose="020B0604020202020204" pitchFamily="34" charset="0"/>
                <a:hlinkClick r:id="rId3" action="ppaction://hlinksldjump"/>
              </a:rPr>
              <a:t>ttentions</a:t>
            </a:r>
            <a:endParaRPr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6515735" y="852805"/>
            <a:ext cx="4637405" cy="341503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After you download the program, you can control the car by remote control. </a:t>
            </a:r>
            <a:endPar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Press the button in the box </a:t>
            </a:r>
            <a:r>
              <a:rPr lang="en-US" altLang="zh-CN">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1 </a:t>
            </a:r>
            <a:r>
              <a:rPr lang="zh-CN" altLang="en-US">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to turn off the light. </a:t>
            </a:r>
            <a:endParaRPr lang="zh-CN" altLang="en-US">
              <a:solidFill>
                <a:srgbClr val="FF000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endParaRPr>
          </a:p>
          <a:p>
            <a:r>
              <a:rPr lang="zh-CN" altLang="en-US">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Press the button in box </a:t>
            </a:r>
            <a:r>
              <a:rPr lang="en-US" altLang="zh-CN">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2</a:t>
            </a:r>
            <a:r>
              <a:rPr lang="zh-CN" altLang="en-US">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and you can light different colors of lights. </a:t>
            </a:r>
            <a:endParaRPr lang="zh-CN" altLang="en-US">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Press the buttons inside the box </a:t>
            </a:r>
            <a:r>
              <a:rPr lang="en-US" altLang="zh-CN">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3 </a:t>
            </a:r>
            <a:r>
              <a:rPr lang="zh-CN" altLang="en-US">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can play different tones, and play a song for the score.</a:t>
            </a:r>
            <a:endParaRPr lang="zh-CN" altLang="en-US">
              <a:solidFill>
                <a:srgbClr val="FF00FF"/>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rgbClr val="FF9933"/>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Press the buttons in the box </a:t>
            </a:r>
            <a:r>
              <a:rPr lang="en-US" altLang="zh-CN">
                <a:solidFill>
                  <a:srgbClr val="FF9933"/>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4 </a:t>
            </a:r>
            <a:r>
              <a:rPr lang="zh-CN" altLang="en-US">
                <a:solidFill>
                  <a:srgbClr val="FF9933"/>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to display different patterns on the dot matrix.      </a:t>
            </a:r>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endPar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a:p>
            <a:r>
              <a:rPr lang="zh-CN" alt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Isn't it fun? Try it</a:t>
            </a:r>
            <a:r>
              <a:rPr 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t>
            </a:r>
            <a:endParaRPr lang="en-US">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sp>
        <p:nvSpPr>
          <p:cNvPr id="8" name="矩形 7"/>
          <p:cNvSpPr/>
          <p:nvPr/>
        </p:nvSpPr>
        <p:spPr>
          <a:xfrm>
            <a:off x="2703195" y="4185285"/>
            <a:ext cx="8898890" cy="1938020"/>
          </a:xfrm>
          <a:prstGeom prst="rect">
            <a:avLst/>
          </a:prstGeom>
          <a:noFill/>
          <a:ln>
            <a:noFill/>
          </a:ln>
        </p:spPr>
        <p:txBody>
          <a:bodyPr wrap="square" rtlCol="0" anchor="t">
            <a:spAutoFit/>
          </a:bodyPr>
          <a:p>
            <a:pPr algn="l"/>
            <a:r>
              <a:rPr lang="en-US" altLang="zh-CN" sz="2000" b="1">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Tips:</a:t>
            </a:r>
            <a:r>
              <a:rPr lang="zh-CN" altLang="en-US" sz="2000">
                <a:solidFill>
                  <a:srgbClr val="0B13B5"/>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Do you wonder if the infrared indicator is not lit when the infrared remote control is used. Is this remote control a bad one? </a:t>
            </a:r>
            <a:r>
              <a:rPr sz="2000">
                <a:solidFill>
                  <a:schemeClr val="accent6">
                    <a:lumMod val="75000"/>
                  </a:schemeClr>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No, the infrared remote controller can't see the eye of the infrared light. You can open the camera of the mobile phone and look at the light of the remote control by the camera. When you press the button, it shows a slight flicker. </a:t>
            </a:r>
            <a:r>
              <a:rPr sz="200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Of course. Some phones have the function of filtering out the infrared light, which is also invisible.</a:t>
            </a:r>
            <a:endParaRPr sz="2000">
              <a:solidFill>
                <a:schemeClr val="accent1"/>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3" name="矩形 2"/>
          <p:cNvSpPr/>
          <p:nvPr/>
        </p:nvSpPr>
        <p:spPr>
          <a:xfrm>
            <a:off x="1035623" y="2279877"/>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2857500" y="909955"/>
            <a:ext cx="2866390" cy="2694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3601085" y="2068195"/>
            <a:ext cx="6590665" cy="1568450"/>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Infrared controller</a:t>
            </a:r>
            <a:endParaRPr lang="en-US"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11506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2</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75565" y="18351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162498" y="226336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4596130" y="808990"/>
            <a:ext cx="3860800" cy="5315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8876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738880" y="890905"/>
            <a:ext cx="4714240" cy="5076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9702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916680" y="902970"/>
            <a:ext cx="5413375" cy="5189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d"/>
      </p:transition>
    </mc:Choice>
    <mc:Fallback>
      <p:transition spd="slow">
        <p:cover dir="rd"/>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246755" y="1167130"/>
            <a:ext cx="6743065" cy="4523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619500" y="1186180"/>
            <a:ext cx="4952365" cy="4485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u"/>
      </p:transition>
    </mc:Choice>
    <mc:Fallback>
      <p:transition spd="slow">
        <p:cover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3118</Words>
  <Application>WPS 演示</Application>
  <PresentationFormat>自定义</PresentationFormat>
  <Paragraphs>134</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宋体</vt:lpstr>
      <vt:lpstr>Wingdings</vt:lpstr>
      <vt:lpstr>icomoon</vt:lpstr>
      <vt:lpstr>Yu Gothic UI Semibold</vt:lpstr>
      <vt:lpstr>方正卡通简体</vt:lpstr>
      <vt:lpstr>微软雅黑</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89</cp:revision>
  <dcterms:created xsi:type="dcterms:W3CDTF">2014-02-21T16:31:00Z</dcterms:created>
  <dcterms:modified xsi:type="dcterms:W3CDTF">2018-04-10T09:53:21Z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