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3"/>
  </p:notesMasterIdLst>
  <p:handoutMasterIdLst>
    <p:handoutMasterId r:id="rId14"/>
  </p:handoutMasterIdLst>
  <p:sldIdLst>
    <p:sldId id="258" r:id="rId3"/>
    <p:sldId id="294" r:id="rId4"/>
    <p:sldId id="264" r:id="rId5"/>
    <p:sldId id="295" r:id="rId6"/>
    <p:sldId id="296" r:id="rId7"/>
    <p:sldId id="297" r:id="rId8"/>
    <p:sldId id="289" r:id="rId9"/>
    <p:sldId id="287" r:id="rId10"/>
    <p:sldId id="298" r:id="rId11"/>
    <p:sldId id="299" r:id="rId12"/>
  </p:sldIdLst>
  <p:sldSz cx="12192000" cy="6858000"/>
  <p:notesSz cx="6858000" cy="9144000"/>
  <p:embeddedFontLst>
    <p:embeddedFont>
      <p:font typeface="icomoon" charset="0"/>
      <p:regular r:id="rId18"/>
    </p:embeddedFont>
    <p:embeddedFont>
      <p:font typeface="Yu Gothic UI Semibold" panose="02010600030101010101" charset="-128"/>
      <p:regular r:id="rId19"/>
    </p:embeddedFont>
    <p:embeddedFont>
      <p:font typeface="方正卡通简体" panose="02010600030101010101" charset="0"/>
      <p:regular r:id="rId20"/>
    </p:embeddedFont>
    <p:embeddedFont>
      <p:font typeface="方正喵呜体" panose="02010600010101010101" charset="0"/>
      <p:regular r:id="rId21"/>
    </p:embeddedFont>
    <p:embeddedFont>
      <p:font typeface="Calibri" panose="020F0502020204030204" charset="0"/>
      <p:regular r:id="rId22"/>
      <p:bold r:id="rId23"/>
      <p:italic r:id="rId24"/>
      <p:boldItalic r:id="rId25"/>
    </p:embeddedFont>
    <p:embeddedFont>
      <p:font typeface="微软雅黑 Light" panose="020B0502040204020203" charset="-122"/>
      <p:regular r:id="rId2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500C0"/>
    <a:srgbClr val="2AAA15"/>
    <a:srgbClr val="BBBD03"/>
    <a:srgbClr val="BC0456"/>
    <a:srgbClr val="FFFFFF"/>
    <a:srgbClr val="5B9B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721" autoAdjust="0"/>
    <p:restoredTop sz="94660"/>
  </p:normalViewPr>
  <p:slideViewPr>
    <p:cSldViewPr snapToGrid="0">
      <p:cViewPr varScale="1">
        <p:scale>
          <a:sx n="105" d="100"/>
          <a:sy n="105" d="100"/>
        </p:scale>
        <p:origin x="-1038" y="-84"/>
      </p:cViewPr>
      <p:guideLst>
        <p:guide orient="horz" pos="2160"/>
        <p:guide pos="3912"/>
      </p:guideLst>
    </p:cSldViewPr>
  </p:slideViewPr>
  <p:notesTextViewPr>
    <p:cViewPr>
      <p:scale>
        <a:sx n="1" d="1"/>
        <a:sy n="1" d="1"/>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font" Target="fonts/font9.fntdata"/><Relationship Id="rId25" Type="http://schemas.openxmlformats.org/officeDocument/2006/relationships/font" Target="fonts/font8.fntdata"/><Relationship Id="rId24" Type="http://schemas.openxmlformats.org/officeDocument/2006/relationships/font" Target="fonts/font7.fntdata"/><Relationship Id="rId23" Type="http://schemas.openxmlformats.org/officeDocument/2006/relationships/font" Target="fonts/font6.fntdata"/><Relationship Id="rId22" Type="http://schemas.openxmlformats.org/officeDocument/2006/relationships/font" Target="fonts/font5.fntdata"/><Relationship Id="rId21" Type="http://schemas.openxmlformats.org/officeDocument/2006/relationships/font" Target="fonts/font4.fntdata"/><Relationship Id="rId20" Type="http://schemas.openxmlformats.org/officeDocument/2006/relationships/font" Target="fonts/font3.fntdata"/><Relationship Id="rId2" Type="http://schemas.openxmlformats.org/officeDocument/2006/relationships/theme" Target="theme/theme1.xml"/><Relationship Id="rId19" Type="http://schemas.openxmlformats.org/officeDocument/2006/relationships/font" Target="fonts/font2.fntdata"/><Relationship Id="rId18" Type="http://schemas.openxmlformats.org/officeDocument/2006/relationships/font" Target="fonts/font1.fntdata"/><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handoutMaster" Target="handoutMasters/handoutMaster1.xml"/><Relationship Id="rId13" Type="http://schemas.openxmlformats.org/officeDocument/2006/relationships/notesMaster" Target="notesMasters/notesMaster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内容页">
    <p:spTree>
      <p:nvGrpSpPr>
        <p:cNvPr id="1" name=""/>
        <p:cNvGrpSpPr/>
        <p:nvPr/>
      </p:nvGrpSpPr>
      <p:grpSpPr>
        <a:xfrm>
          <a:off x="0" y="0"/>
          <a:ext cx="0" cy="0"/>
          <a:chOff x="0" y="0"/>
          <a:chExt cx="0" cy="0"/>
        </a:xfrm>
      </p:grpSpPr>
      <p:grpSp>
        <p:nvGrpSpPr>
          <p:cNvPr id="7" name="组合 6"/>
          <p:cNvGrpSpPr/>
          <p:nvPr userDrawn="1"/>
        </p:nvGrpSpPr>
        <p:grpSpPr>
          <a:xfrm>
            <a:off x="836686" y="842468"/>
            <a:ext cx="1879218" cy="5299025"/>
            <a:chOff x="0" y="0"/>
            <a:chExt cx="12192000" cy="6858000"/>
          </a:xfrm>
        </p:grpSpPr>
        <p:sp>
          <p:nvSpPr>
            <p:cNvPr id="8" name="矩形 7"/>
            <p:cNvSpPr/>
            <p:nvPr/>
          </p:nvSpPr>
          <p:spPr>
            <a:xfrm>
              <a:off x="0" y="0"/>
              <a:ext cx="12192000" cy="6858000"/>
            </a:xfrm>
            <a:prstGeom prst="rect">
              <a:avLst/>
            </a:prstGeom>
            <a:blipFill dpi="0" rotWithShape="0">
              <a:blip r:embed="rId2"/>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userDrawn="1"/>
        </p:nvGrpSpPr>
        <p:grpSpPr>
          <a:xfrm>
            <a:off x="2743200" y="842468"/>
            <a:ext cx="8802509" cy="5299025"/>
            <a:chOff x="0" y="0"/>
            <a:chExt cx="12192000" cy="6858000"/>
          </a:xfrm>
        </p:grpSpPr>
        <p:sp>
          <p:nvSpPr>
            <p:cNvPr id="11" name="矩形 10"/>
            <p:cNvSpPr/>
            <p:nvPr/>
          </p:nvSpPr>
          <p:spPr>
            <a:xfrm>
              <a:off x="0" y="0"/>
              <a:ext cx="12192000" cy="6858000"/>
            </a:xfrm>
            <a:prstGeom prst="rect">
              <a:avLst/>
            </a:prstGeom>
            <a:blipFill dpi="0" rotWithShape="0">
              <a:blip r:embed="rId2"/>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任意多边形 12"/>
          <p:cNvSpPr/>
          <p:nvPr userDrawn="1"/>
        </p:nvSpPr>
        <p:spPr>
          <a:xfrm>
            <a:off x="11326811" y="759707"/>
            <a:ext cx="542043" cy="331679"/>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userDrawn="1"/>
        </p:nvSpPr>
        <p:spPr>
          <a:xfrm>
            <a:off x="428395" y="373320"/>
            <a:ext cx="1354542" cy="82885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5" name="组合 14"/>
          <p:cNvGrpSpPr/>
          <p:nvPr userDrawn="1"/>
        </p:nvGrpSpPr>
        <p:grpSpPr>
          <a:xfrm>
            <a:off x="11375265" y="343928"/>
            <a:ext cx="447465" cy="283350"/>
            <a:chOff x="560275" y="3433438"/>
            <a:chExt cx="1198188" cy="758734"/>
          </a:xfrm>
        </p:grpSpPr>
        <p:sp>
          <p:nvSpPr>
            <p:cNvPr id="1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任意多边形 17"/>
          <p:cNvSpPr/>
          <p:nvPr userDrawn="1"/>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pn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030803-5243-48BD-A46E-7FD8BD1AAA4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CC821D-CD86-482A-88A1-248540F6B868}" type="slidenum">
              <a:rPr lang="zh-CN" altLang="en-US" smtClean="0"/>
            </a:fld>
            <a:endParaRPr lang="zh-CN" altLang="en-US"/>
          </a:p>
        </p:txBody>
      </p:sp>
      <p:sp>
        <p:nvSpPr>
          <p:cNvPr id="7" name="矩形 6"/>
          <p:cNvSpPr/>
          <p:nvPr userDrawn="1"/>
        </p:nvSpPr>
        <p:spPr>
          <a:xfrm>
            <a:off x="0" y="0"/>
            <a:ext cx="12192000" cy="6858000"/>
          </a:xfrm>
          <a:prstGeom prst="rect">
            <a:avLst/>
          </a:prstGeom>
          <a:blipFill dpi="0" rotWithShape="0">
            <a:blip r:embed="rId14"/>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0"/>
            <a:ext cx="12192000" cy="6858000"/>
          </a:xfrm>
          <a:prstGeom prst="rect">
            <a:avLst/>
          </a:prstGeom>
          <a:solidFill>
            <a:srgbClr val="5B9BD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xml"/><Relationship Id="rId2" Type="http://schemas.openxmlformats.org/officeDocument/2006/relationships/image" Target="../media/image3.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6.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7.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8.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804870" y="4572436"/>
            <a:ext cx="724486" cy="458769"/>
            <a:chOff x="560275" y="3433438"/>
            <a:chExt cx="1198188" cy="758734"/>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10555619" y="566833"/>
            <a:ext cx="724486" cy="458769"/>
            <a:chOff x="560275" y="3433438"/>
            <a:chExt cx="1198188" cy="758734"/>
          </a:xfrm>
        </p:grpSpPr>
        <p:sp>
          <p:nvSpPr>
            <p:cNvPr id="3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任意多边形 15"/>
          <p:cNvSpPr/>
          <p:nvPr/>
        </p:nvSpPr>
        <p:spPr>
          <a:xfrm>
            <a:off x="0" y="5761355"/>
            <a:ext cx="12192000" cy="109664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30" name="任意多边形 29"/>
          <p:cNvSpPr/>
          <p:nvPr/>
        </p:nvSpPr>
        <p:spPr>
          <a:xfrm>
            <a:off x="9813248" y="4513409"/>
            <a:ext cx="942537" cy="57674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1"/>
          <a:stretch>
            <a:fillRect/>
          </a:stretch>
        </p:blipFill>
        <p:spPr>
          <a:xfrm>
            <a:off x="1843405" y="1851025"/>
            <a:ext cx="8301355" cy="3338830"/>
          </a:xfrm>
          <a:prstGeom prst="rect">
            <a:avLst/>
          </a:prstGeom>
          <a:ln w="57150">
            <a:solidFill>
              <a:srgbClr val="5B9BD5"/>
            </a:solidFill>
          </a:ln>
        </p:spPr>
      </p:pic>
      <p:sp>
        <p:nvSpPr>
          <p:cNvPr id="18" name="文本框 17"/>
          <p:cNvSpPr txBox="1"/>
          <p:nvPr/>
        </p:nvSpPr>
        <p:spPr>
          <a:xfrm>
            <a:off x="3984739" y="2388519"/>
            <a:ext cx="3818633" cy="706755"/>
          </a:xfrm>
          <a:prstGeom prst="rect">
            <a:avLst/>
          </a:prstGeom>
          <a:noFill/>
        </p:spPr>
        <p:txBody>
          <a:bodyPr wrap="square" rtlCol="0">
            <a:spAutoFit/>
            <a:scene3d>
              <a:camera prst="orthographicFront"/>
              <a:lightRig rig="threePt" dir="t"/>
            </a:scene3d>
          </a:bodyPr>
          <a:lstStyle/>
          <a:p>
            <a:pPr algn="ctr"/>
            <a:r>
              <a:rPr lang="en-US" altLang="zh-CN" sz="40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Lesson 7</a:t>
            </a:r>
            <a:endParaRPr lang="en-US" altLang="zh-CN" sz="40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19" name="文本框 18"/>
          <p:cNvSpPr txBox="1"/>
          <p:nvPr/>
        </p:nvSpPr>
        <p:spPr>
          <a:xfrm>
            <a:off x="1945640" y="3137535"/>
            <a:ext cx="8300720" cy="583565"/>
          </a:xfrm>
          <a:prstGeom prst="rect">
            <a:avLst/>
          </a:prstGeom>
          <a:noFill/>
        </p:spPr>
        <p:txBody>
          <a:bodyPr wrap="square" rtlCol="0">
            <a:spAutoFit/>
          </a:bodyPr>
          <a:lstStyle/>
          <a:p>
            <a:pPr algn="ctr"/>
            <a:r>
              <a:rPr lang="en-US" altLang="zh-CN" sz="32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micro:bit</a:t>
            </a:r>
            <a:r>
              <a:rPr lang="zh-CN" altLang="zh-CN" sz="32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 </a:t>
            </a:r>
            <a:r>
              <a:rPr lang="en-US" altLang="zh-CN" sz="32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robot lesson 7 “Following”</a:t>
            </a:r>
            <a:endParaRPr lang="en-US" altLang="zh-CN" sz="32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29" name="任意多边形 28"/>
          <p:cNvSpPr/>
          <p:nvPr/>
        </p:nvSpPr>
        <p:spPr>
          <a:xfrm>
            <a:off x="1529561" y="1284511"/>
            <a:ext cx="1069145" cy="65421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80060" y="203835"/>
            <a:ext cx="10042525" cy="435610"/>
          </a:xfrm>
          <a:prstGeom prst="rect">
            <a:avLst/>
          </a:prstGeom>
          <a:noFill/>
        </p:spPr>
        <p:txBody>
          <a:bodyPr wrap="square" rtlCol="0" anchor="t">
            <a:spAutoFit/>
          </a:bodyPr>
          <a:p>
            <a:pPr algn="ctr">
              <a:lnSpc>
                <a:spcPct val="70000"/>
              </a:lnSpc>
              <a:spcBef>
                <a:spcPts val="0"/>
              </a:spcBef>
              <a:spcAft>
                <a:spcPts val="0"/>
              </a:spcAft>
            </a:pPr>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latin typeface="icomoon" charset="0"/>
                <a:ea typeface="Yu Gothic UI Semibold" panose="02010600030101010101" charset="-128"/>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5" name="图片 4" descr="logo"/>
          <p:cNvPicPr>
            <a:picLocks noChangeAspect="1"/>
          </p:cNvPicPr>
          <p:nvPr/>
        </p:nvPicPr>
        <p:blipFill>
          <a:blip r:embed="rId2"/>
          <a:stretch>
            <a:fillRect/>
          </a:stretch>
        </p:blipFill>
        <p:spPr>
          <a:xfrm>
            <a:off x="174625" y="81915"/>
            <a:ext cx="1668780" cy="1034415"/>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13"/>
          <p:cNvSpPr/>
          <p:nvPr/>
        </p:nvSpPr>
        <p:spPr>
          <a:xfrm>
            <a:off x="2597834" y="755699"/>
            <a:ext cx="6996332" cy="3961052"/>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 </a:t>
            </a:r>
            <a:endParaRPr lang="zh-CN" altLang="en-US" dirty="0"/>
          </a:p>
        </p:txBody>
      </p:sp>
      <p:grpSp>
        <p:nvGrpSpPr>
          <p:cNvPr id="16" name="组合 15"/>
          <p:cNvGrpSpPr/>
          <p:nvPr/>
        </p:nvGrpSpPr>
        <p:grpSpPr>
          <a:xfrm>
            <a:off x="3656236" y="3261927"/>
            <a:ext cx="447465" cy="283350"/>
            <a:chOff x="560275" y="3433438"/>
            <a:chExt cx="1198188" cy="758734"/>
          </a:xfrm>
        </p:grpSpPr>
        <p:sp>
          <p:nvSpPr>
            <p:cNvPr id="17"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任意多边形 18"/>
          <p:cNvSpPr/>
          <p:nvPr/>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9891876" y="829994"/>
            <a:ext cx="1451304" cy="88806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0195886" y="1072882"/>
            <a:ext cx="843280" cy="645160"/>
          </a:xfrm>
          <a:prstGeom prst="rect">
            <a:avLst/>
          </a:prstGeom>
          <a:noFill/>
        </p:spPr>
        <p:txBody>
          <a:bodyPr wrap="none" rtlCol="0">
            <a:spAutoFit/>
          </a:bodyPr>
          <a:lstStyle/>
          <a:p>
            <a:pPr algn="ctr"/>
            <a:r>
              <a:rPr lang="en-US" altLang="zh-CN" dirty="0">
                <a:solidFill>
                  <a:schemeClr val="accent5">
                    <a:lumMod val="75000"/>
                  </a:schemeClr>
                </a:solidFill>
                <a:latin typeface="Arial" panose="020B0604020202020204" pitchFamily="34" charset="0"/>
                <a:ea typeface="Arial" panose="020B0604020202020204" pitchFamily="34" charset="0"/>
              </a:rPr>
              <a:t>robot</a:t>
            </a:r>
            <a:endParaRPr lang="en-US" altLang="zh-CN" dirty="0">
              <a:solidFill>
                <a:schemeClr val="accent5">
                  <a:lumMod val="75000"/>
                </a:schemeClr>
              </a:solidFill>
              <a:latin typeface="Arial" panose="020B0604020202020204" pitchFamily="34" charset="0"/>
              <a:ea typeface="Arial" panose="020B0604020202020204" pitchFamily="34" charset="0"/>
            </a:endParaRPr>
          </a:p>
          <a:p>
            <a:pPr algn="ctr"/>
            <a:r>
              <a:rPr lang="en-US" altLang="zh-CN" dirty="0">
                <a:solidFill>
                  <a:schemeClr val="accent5">
                    <a:lumMod val="75000"/>
                  </a:schemeClr>
                </a:solidFill>
                <a:latin typeface="Arial" panose="020B0604020202020204" pitchFamily="34" charset="0"/>
                <a:ea typeface="Arial" panose="020B0604020202020204" pitchFamily="34" charset="0"/>
              </a:rPr>
              <a:t>lesson</a:t>
            </a:r>
            <a:endParaRPr lang="en-US" altLang="zh-CN" dirty="0">
              <a:solidFill>
                <a:schemeClr val="accent5">
                  <a:lumMod val="75000"/>
                </a:schemeClr>
              </a:solidFill>
              <a:latin typeface="Arial" panose="020B0604020202020204" pitchFamily="34" charset="0"/>
              <a:ea typeface="Arial" panose="020B0604020202020204" pitchFamily="34" charset="0"/>
            </a:endParaRPr>
          </a:p>
        </p:txBody>
      </p:sp>
      <p:sp>
        <p:nvSpPr>
          <p:cNvPr id="26" name="任意多边形 25"/>
          <p:cNvSpPr/>
          <p:nvPr/>
        </p:nvSpPr>
        <p:spPr>
          <a:xfrm>
            <a:off x="518795" y="3917950"/>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3" name="任意多边形 2"/>
          <p:cNvSpPr/>
          <p:nvPr/>
        </p:nvSpPr>
        <p:spPr>
          <a:xfrm>
            <a:off x="0" y="5644515"/>
            <a:ext cx="12192000" cy="122555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6" name="图片 5" descr="logo"/>
          <p:cNvPicPr>
            <a:picLocks noChangeAspect="1"/>
          </p:cNvPicPr>
          <p:nvPr/>
        </p:nvPicPr>
        <p:blipFill>
          <a:blip r:embed="rId1"/>
          <a:stretch>
            <a:fillRect/>
          </a:stretch>
        </p:blipFill>
        <p:spPr>
          <a:xfrm>
            <a:off x="399415" y="12700"/>
            <a:ext cx="1425575" cy="883920"/>
          </a:xfrm>
          <a:prstGeom prst="rect">
            <a:avLst/>
          </a:prstGeom>
        </p:spPr>
      </p:pic>
      <p:sp>
        <p:nvSpPr>
          <p:cNvPr id="2" name="矩形 1"/>
          <p:cNvSpPr/>
          <p:nvPr/>
        </p:nvSpPr>
        <p:spPr>
          <a:xfrm>
            <a:off x="770193" y="4486502"/>
            <a:ext cx="1827530" cy="645160"/>
          </a:xfrm>
          <a:prstGeom prst="rect">
            <a:avLst/>
          </a:prstGeom>
          <a:noFill/>
        </p:spPr>
        <p:txBody>
          <a:bodyPr wrap="square" rtlCol="0">
            <a:spAutoFit/>
          </a:bodyPr>
          <a:p>
            <a:r>
              <a:rPr lang="en-US" altLang="zh-CN" dirty="0">
                <a:solidFill>
                  <a:schemeClr val="accent5">
                    <a:lumMod val="75000"/>
                  </a:schemeClr>
                </a:solidFill>
                <a:latin typeface="Arial" panose="020B0604020202020204" pitchFamily="34" charset="0"/>
                <a:ea typeface="Arial" panose="020B0604020202020204" pitchFamily="34" charset="0"/>
              </a:rPr>
              <a:t>Powered by  </a:t>
            </a:r>
            <a:r>
              <a:rPr lang="zh-CN" altLang="en-US" dirty="0">
                <a:solidFill>
                  <a:schemeClr val="accent5">
                    <a:lumMod val="75000"/>
                  </a:schemeClr>
                </a:solidFill>
                <a:latin typeface="Arial" panose="020B0604020202020204" pitchFamily="34" charset="0"/>
                <a:ea typeface="Arial" panose="020B0604020202020204" pitchFamily="34" charset="0"/>
              </a:rPr>
              <a:t>YahBoom</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sp>
        <p:nvSpPr>
          <p:cNvPr id="4" name="文本框 3"/>
          <p:cNvSpPr txBox="1"/>
          <p:nvPr/>
        </p:nvSpPr>
        <p:spPr>
          <a:xfrm>
            <a:off x="2729230" y="3028950"/>
            <a:ext cx="7263765" cy="922020"/>
          </a:xfrm>
          <a:prstGeom prst="rect">
            <a:avLst/>
          </a:prstGeom>
          <a:noFill/>
        </p:spPr>
        <p:txBody>
          <a:bodyPr wrap="square" rtlCol="0">
            <a:spAutoFit/>
          </a:bodyPr>
          <a:p>
            <a:pPr algn="dist"/>
            <a:r>
              <a:rPr lang="zh-CN" altLang="en-US" sz="5400" dirty="0">
                <a:solidFill>
                  <a:schemeClr val="accent5">
                    <a:lumMod val="75000"/>
                  </a:schemeClr>
                </a:solidFill>
                <a:latin typeface="Arial" panose="020B0604020202020204" pitchFamily="34" charset="0"/>
                <a:ea typeface="Arial" panose="020B0604020202020204" pitchFamily="34" charset="0"/>
              </a:rPr>
              <a:t>Thanks for watching！</a:t>
            </a:r>
            <a:endParaRPr lang="zh-CN" altLang="en-US" sz="54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blinds dir="vert"/>
      </p:transition>
    </mc:Choice>
    <mc:Fallback>
      <p:transition spd="slow">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46291" y="815798"/>
            <a:ext cx="10899418" cy="5299025"/>
            <a:chOff x="0" y="0"/>
            <a:chExt cx="12192000" cy="6858000"/>
          </a:xfrm>
        </p:grpSpPr>
        <p:sp>
          <p:nvSpPr>
            <p:cNvPr id="13" name="矩形 12"/>
            <p:cNvSpPr/>
            <p:nvPr/>
          </p:nvSpPr>
          <p:spPr>
            <a:xfrm>
              <a:off x="0" y="0"/>
              <a:ext cx="12192000" cy="6858000"/>
            </a:xfrm>
            <a:prstGeom prst="rect">
              <a:avLst/>
            </a:prstGeom>
            <a:blipFill dpi="0" rotWithShape="0">
              <a:blip r:embed="rId1"/>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228598" y="5118134"/>
            <a:ext cx="724486" cy="458769"/>
            <a:chOff x="560275" y="3433438"/>
            <a:chExt cx="1198188" cy="758734"/>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任意多边形 29"/>
          <p:cNvSpPr/>
          <p:nvPr/>
        </p:nvSpPr>
        <p:spPr>
          <a:xfrm>
            <a:off x="11280687" y="1444203"/>
            <a:ext cx="542043" cy="331679"/>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143539" y="335914"/>
            <a:ext cx="1354542" cy="82885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5" name="组合 34"/>
          <p:cNvGrpSpPr/>
          <p:nvPr/>
        </p:nvGrpSpPr>
        <p:grpSpPr>
          <a:xfrm>
            <a:off x="11280688" y="56591"/>
            <a:ext cx="724486" cy="458769"/>
            <a:chOff x="560275" y="3433438"/>
            <a:chExt cx="1198188" cy="758734"/>
          </a:xfrm>
        </p:grpSpPr>
        <p:sp>
          <p:nvSpPr>
            <p:cNvPr id="3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任意多边形 15"/>
          <p:cNvSpPr/>
          <p:nvPr/>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936750" y="2463165"/>
            <a:ext cx="7137009" cy="388631"/>
            <a:chOff x="1550145" y="1292335"/>
            <a:chExt cx="6408282" cy="388428"/>
          </a:xfrm>
        </p:grpSpPr>
        <p:sp>
          <p:nvSpPr>
            <p:cNvPr id="18" name="文本框 17"/>
            <p:cNvSpPr txBox="1"/>
            <p:nvPr/>
          </p:nvSpPr>
          <p:spPr>
            <a:xfrm>
              <a:off x="1550145" y="1292335"/>
              <a:ext cx="721995" cy="368108"/>
            </a:xfrm>
            <a:prstGeom prst="rect">
              <a:avLst/>
            </a:prstGeom>
            <a:solidFill>
              <a:schemeClr val="accent5">
                <a:lumMod val="20000"/>
                <a:lumOff val="80000"/>
              </a:schemeClr>
            </a:solidFill>
          </p:spPr>
          <p:txBody>
            <a:bodyPr wrap="square" rtlCol="0">
              <a:spAutoFit/>
            </a:bodyPr>
            <a:lstStyle/>
            <a:p>
              <a:r>
                <a:rPr lang="en-US" altLang="zh-CN" dirty="0" smtClean="0">
                  <a:latin typeface="Arial" panose="020B0604020202020204" pitchFamily="34" charset="0"/>
                  <a:ea typeface="Arial" panose="020B0604020202020204" pitchFamily="34" charset="0"/>
                </a:rPr>
                <a:t>Part1</a:t>
              </a:r>
              <a:endParaRPr lang="en-US" altLang="zh-CN" dirty="0" smtClean="0">
                <a:latin typeface="Arial" panose="020B0604020202020204" pitchFamily="34" charset="0"/>
                <a:ea typeface="Arial" panose="020B0604020202020204" pitchFamily="34" charset="0"/>
              </a:endParaRPr>
            </a:p>
          </p:txBody>
        </p:sp>
        <p:sp>
          <p:nvSpPr>
            <p:cNvPr id="24" name="文本框 23"/>
            <p:cNvSpPr txBox="1"/>
            <p:nvPr/>
          </p:nvSpPr>
          <p:spPr>
            <a:xfrm>
              <a:off x="3278949" y="1292335"/>
              <a:ext cx="782955" cy="368108"/>
            </a:xfrm>
            <a:prstGeom prst="rect">
              <a:avLst/>
            </a:prstGeom>
            <a:solidFill>
              <a:schemeClr val="accent5">
                <a:lumMod val="20000"/>
                <a:lumOff val="80000"/>
              </a:schemeClr>
            </a:solidFill>
          </p:spPr>
          <p:txBody>
            <a:bodyPr wrap="square" rtlCol="0">
              <a:spAutoFit/>
            </a:bodyPr>
            <a:lstStyle/>
            <a:p>
              <a:r>
                <a:rPr lang="en-US" altLang="zh-CN" dirty="0" smtClean="0">
                  <a:latin typeface="Arial" panose="020B0604020202020204" pitchFamily="34" charset="0"/>
                  <a:ea typeface="Arial" panose="020B0604020202020204" pitchFamily="34" charset="0"/>
                </a:rPr>
                <a:t>Part 2</a:t>
              </a:r>
              <a:endParaRPr lang="zh-CN" altLang="en-US" dirty="0">
                <a:latin typeface="Arial" panose="020B0604020202020204" pitchFamily="34" charset="0"/>
                <a:ea typeface="Arial" panose="020B0604020202020204" pitchFamily="34" charset="0"/>
              </a:endParaRPr>
            </a:p>
          </p:txBody>
        </p:sp>
        <p:sp>
          <p:nvSpPr>
            <p:cNvPr id="27" name="文本框 26"/>
            <p:cNvSpPr txBox="1"/>
            <p:nvPr/>
          </p:nvSpPr>
          <p:spPr>
            <a:xfrm>
              <a:off x="5271947" y="1312655"/>
              <a:ext cx="709295" cy="368108"/>
            </a:xfrm>
            <a:prstGeom prst="rect">
              <a:avLst/>
            </a:prstGeom>
            <a:solidFill>
              <a:schemeClr val="accent5">
                <a:lumMod val="20000"/>
                <a:lumOff val="80000"/>
              </a:schemeClr>
            </a:solidFill>
          </p:spPr>
          <p:txBody>
            <a:bodyPr wrap="square" rtlCol="0">
              <a:spAutoFit/>
            </a:bodyPr>
            <a:lstStyle/>
            <a:p>
              <a:r>
                <a:rPr lang="en-US" altLang="zh-CN" dirty="0" smtClean="0">
                  <a:latin typeface="Arial" panose="020B0604020202020204" pitchFamily="34" charset="0"/>
                  <a:ea typeface="Arial" panose="020B0604020202020204" pitchFamily="34" charset="0"/>
                </a:rPr>
                <a:t>Part3</a:t>
              </a:r>
              <a:endParaRPr lang="zh-CN" altLang="en-US" dirty="0">
                <a:latin typeface="Arial" panose="020B0604020202020204" pitchFamily="34" charset="0"/>
                <a:ea typeface="Arial" panose="020B0604020202020204" pitchFamily="34" charset="0"/>
              </a:endParaRPr>
            </a:p>
          </p:txBody>
        </p:sp>
        <p:sp>
          <p:nvSpPr>
            <p:cNvPr id="32" name="文本框 31"/>
            <p:cNvSpPr txBox="1"/>
            <p:nvPr/>
          </p:nvSpPr>
          <p:spPr>
            <a:xfrm>
              <a:off x="7177377" y="1292511"/>
              <a:ext cx="781050" cy="368108"/>
            </a:xfrm>
            <a:prstGeom prst="rect">
              <a:avLst/>
            </a:prstGeom>
            <a:solidFill>
              <a:schemeClr val="accent5">
                <a:lumMod val="20000"/>
                <a:lumOff val="80000"/>
              </a:schemeClr>
            </a:solidFill>
          </p:spPr>
          <p:txBody>
            <a:bodyPr wrap="square" rtlCol="0">
              <a:spAutoFit/>
            </a:bodyPr>
            <a:lstStyle/>
            <a:p>
              <a:r>
                <a:rPr lang="en-US" altLang="zh-CN" dirty="0" smtClean="0">
                  <a:latin typeface="Arial" panose="020B0604020202020204" pitchFamily="34" charset="0"/>
                  <a:ea typeface="Arial" panose="020B0604020202020204" pitchFamily="34" charset="0"/>
                </a:rPr>
                <a:t>Part 4</a:t>
              </a:r>
              <a:endParaRPr lang="zh-CN" altLang="en-US" dirty="0">
                <a:latin typeface="Arial" panose="020B0604020202020204" pitchFamily="34" charset="0"/>
                <a:ea typeface="Arial" panose="020B0604020202020204" pitchFamily="34" charset="0"/>
              </a:endParaRPr>
            </a:p>
          </p:txBody>
        </p:sp>
      </p:grpSp>
      <p:sp>
        <p:nvSpPr>
          <p:cNvPr id="3" name="文本框 2"/>
          <p:cNvSpPr txBox="1"/>
          <p:nvPr/>
        </p:nvSpPr>
        <p:spPr>
          <a:xfrm>
            <a:off x="781050" y="133350"/>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8" name="任意多边形 7"/>
          <p:cNvSpPr/>
          <p:nvPr/>
        </p:nvSpPr>
        <p:spPr>
          <a:xfrm>
            <a:off x="0" y="5761355"/>
            <a:ext cx="12192000" cy="109664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6" name="图片 5" descr="logo"/>
          <p:cNvPicPr>
            <a:picLocks noChangeAspect="1"/>
          </p:cNvPicPr>
          <p:nvPr/>
        </p:nvPicPr>
        <p:blipFill>
          <a:blip r:embed="rId2"/>
          <a:stretch>
            <a:fillRect/>
          </a:stretch>
        </p:blipFill>
        <p:spPr>
          <a:xfrm>
            <a:off x="1322705" y="56515"/>
            <a:ext cx="1225550" cy="759460"/>
          </a:xfrm>
          <a:prstGeom prst="rect">
            <a:avLst/>
          </a:prstGeom>
        </p:spPr>
      </p:pic>
      <p:sp>
        <p:nvSpPr>
          <p:cNvPr id="5" name="文本框 4"/>
          <p:cNvSpPr txBox="1"/>
          <p:nvPr/>
        </p:nvSpPr>
        <p:spPr>
          <a:xfrm>
            <a:off x="106380" y="642387"/>
            <a:ext cx="1427480" cy="521970"/>
          </a:xfrm>
          <a:prstGeom prst="rect">
            <a:avLst/>
          </a:prstGeom>
          <a:noFill/>
        </p:spPr>
        <p:txBody>
          <a:bodyPr wrap="none" rtlCol="0">
            <a:spAutoFit/>
          </a:bodyPr>
          <a:p>
            <a:pPr algn="l"/>
            <a:r>
              <a:rPr lang="en-US" altLang="zh-CN" sz="2800" dirty="0" smtClean="0">
                <a:solidFill>
                  <a:schemeClr val="accent5">
                    <a:lumMod val="75000"/>
                  </a:schemeClr>
                </a:solidFill>
                <a:latin typeface="Arial" panose="020B0604020202020204" pitchFamily="34" charset="0"/>
                <a:ea typeface="Arial" panose="020B0604020202020204" pitchFamily="34" charset="0"/>
              </a:rPr>
              <a:t>C</a:t>
            </a:r>
            <a:r>
              <a:rPr lang="zh-CN" altLang="en-US" sz="2800" dirty="0" smtClean="0">
                <a:solidFill>
                  <a:schemeClr val="accent5">
                    <a:lumMod val="75000"/>
                  </a:schemeClr>
                </a:solidFill>
                <a:latin typeface="Arial" panose="020B0604020202020204" pitchFamily="34" charset="0"/>
                <a:ea typeface="Arial" panose="020B0604020202020204" pitchFamily="34" charset="0"/>
              </a:rPr>
              <a:t>ontent</a:t>
            </a:r>
            <a:endParaRPr lang="zh-CN" altLang="en-US" sz="2800" dirty="0" smtClean="0">
              <a:solidFill>
                <a:schemeClr val="accent5">
                  <a:lumMod val="75000"/>
                </a:schemeClr>
              </a:solidFill>
              <a:latin typeface="Arial" panose="020B0604020202020204" pitchFamily="34" charset="0"/>
              <a:ea typeface="Arial" panose="020B0604020202020204" pitchFamily="34" charset="0"/>
            </a:endParaRPr>
          </a:p>
        </p:txBody>
      </p:sp>
      <p:sp>
        <p:nvSpPr>
          <p:cNvPr id="9" name="文本框 8"/>
          <p:cNvSpPr txBox="1"/>
          <p:nvPr/>
        </p:nvSpPr>
        <p:spPr>
          <a:xfrm>
            <a:off x="1533892" y="2925378"/>
            <a:ext cx="1681480" cy="368300"/>
          </a:xfrm>
          <a:prstGeom prst="rect">
            <a:avLst/>
          </a:prstGeom>
          <a:noFill/>
        </p:spPr>
        <p:txBody>
          <a:bodyPr wrap="none" rtlCol="0">
            <a:spAutoFit/>
          </a:bodyPr>
          <a:p>
            <a:pPr algn="l"/>
            <a:r>
              <a:rPr lang="zh-CN" altLang="en-US" dirty="0">
                <a:solidFill>
                  <a:srgbClr val="0070C0"/>
                </a:solidFill>
                <a:latin typeface="Arial" panose="020B0604020202020204" pitchFamily="34" charset="0"/>
                <a:ea typeface="Arial" panose="020B0604020202020204" pitchFamily="34" charset="0"/>
                <a:hlinkClick r:id="rId3" action="ppaction://hlinksldjump"/>
              </a:rPr>
              <a:t>Learning goals</a:t>
            </a:r>
            <a:endParaRPr lang="zh-CN" altLang="en-US" dirty="0">
              <a:solidFill>
                <a:srgbClr val="0070C0"/>
              </a:solidFill>
              <a:latin typeface="Arial" panose="020B0604020202020204" pitchFamily="34" charset="0"/>
              <a:ea typeface="Arial" panose="020B0604020202020204" pitchFamily="34" charset="0"/>
            </a:endParaRPr>
          </a:p>
        </p:txBody>
      </p:sp>
      <p:sp>
        <p:nvSpPr>
          <p:cNvPr id="10" name="文本框 9"/>
          <p:cNvSpPr txBox="1"/>
          <p:nvPr/>
        </p:nvSpPr>
        <p:spPr>
          <a:xfrm>
            <a:off x="3615806" y="2925378"/>
            <a:ext cx="1363980" cy="368300"/>
          </a:xfrm>
          <a:prstGeom prst="rect">
            <a:avLst/>
          </a:prstGeom>
          <a:noFill/>
        </p:spPr>
        <p:txBody>
          <a:bodyPr wrap="none" rtlCol="0">
            <a:spAutoFit/>
          </a:bodyPr>
          <a:p>
            <a:pPr algn="l"/>
            <a:r>
              <a:rPr lang="zh-CN" altLang="en-US" dirty="0">
                <a:solidFill>
                  <a:schemeClr val="accent5">
                    <a:lumMod val="75000"/>
                  </a:schemeClr>
                </a:solidFill>
                <a:latin typeface="Arial" panose="020B0604020202020204" pitchFamily="34" charset="0"/>
                <a:ea typeface="Arial" panose="020B0604020202020204" pitchFamily="34" charset="0"/>
                <a:sym typeface="+mn-ea"/>
                <a:hlinkClick r:id="rId3" action="ppaction://hlinksldjump"/>
              </a:rPr>
              <a:t>Preparation</a:t>
            </a:r>
            <a:endParaRPr lang="zh-CN" altLang="en-US" dirty="0">
              <a:solidFill>
                <a:schemeClr val="accent5">
                  <a:lumMod val="75000"/>
                </a:schemeClr>
              </a:solidFill>
              <a:latin typeface="Arial" panose="020B0604020202020204" pitchFamily="34" charset="0"/>
              <a:ea typeface="Arial" panose="020B0604020202020204" pitchFamily="34" charset="0"/>
              <a:sym typeface="+mn-ea"/>
              <a:hlinkClick r:id="rId3" action="ppaction://hlinksldjump"/>
            </a:endParaRPr>
          </a:p>
        </p:txBody>
      </p:sp>
      <p:sp>
        <p:nvSpPr>
          <p:cNvPr id="11" name="文本框 10"/>
          <p:cNvSpPr txBox="1"/>
          <p:nvPr/>
        </p:nvSpPr>
        <p:spPr>
          <a:xfrm>
            <a:off x="5611344" y="2925378"/>
            <a:ext cx="1948180" cy="368300"/>
          </a:xfrm>
          <a:prstGeom prst="rect">
            <a:avLst/>
          </a:prstGeom>
          <a:noFill/>
        </p:spPr>
        <p:txBody>
          <a:bodyPr wrap="none" rtlCol="0">
            <a:spAutoFit/>
          </a:bodyPr>
          <a:p>
            <a:pPr algn="l"/>
            <a:r>
              <a:rPr lang="zh-CN" altLang="en-US" dirty="0">
                <a:solidFill>
                  <a:schemeClr val="accent5">
                    <a:lumMod val="75000"/>
                  </a:schemeClr>
                </a:solidFill>
                <a:latin typeface="Arial" panose="020B0604020202020204" pitchFamily="34" charset="0"/>
                <a:ea typeface="Arial" panose="020B0604020202020204" pitchFamily="34" charset="0"/>
                <a:hlinkClick r:id="rId3" action="ppaction://hlinksldjump"/>
              </a:rPr>
              <a:t>Search for blocks</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sp>
        <p:nvSpPr>
          <p:cNvPr id="12" name="文本框 11"/>
          <p:cNvSpPr txBox="1"/>
          <p:nvPr/>
        </p:nvSpPr>
        <p:spPr>
          <a:xfrm>
            <a:off x="7735007" y="2925554"/>
            <a:ext cx="1808480" cy="368300"/>
          </a:xfrm>
          <a:prstGeom prst="rect">
            <a:avLst/>
          </a:prstGeom>
          <a:noFill/>
        </p:spPr>
        <p:txBody>
          <a:bodyPr wrap="none" rtlCol="0">
            <a:spAutoFit/>
          </a:bodyPr>
          <a:p>
            <a:pPr algn="l"/>
            <a:r>
              <a:rPr lang="zh-CN" altLang="en-US" dirty="0">
                <a:solidFill>
                  <a:schemeClr val="accent5">
                    <a:lumMod val="75000"/>
                  </a:schemeClr>
                </a:solidFill>
                <a:latin typeface="Arial" panose="020B0604020202020204" pitchFamily="34" charset="0"/>
                <a:ea typeface="Arial" panose="020B0604020202020204" pitchFamily="34" charset="0"/>
                <a:hlinkClick r:id="rId3" action="ppaction://hlinksldjump"/>
              </a:rPr>
              <a:t>Combin</a:t>
            </a:r>
            <a:r>
              <a:rPr lang="en-US" altLang="zh-CN" dirty="0">
                <a:solidFill>
                  <a:schemeClr val="accent5">
                    <a:lumMod val="75000"/>
                  </a:schemeClr>
                </a:solidFill>
                <a:latin typeface="Arial" panose="020B0604020202020204" pitchFamily="34" charset="0"/>
                <a:ea typeface="Arial" panose="020B0604020202020204" pitchFamily="34" charset="0"/>
                <a:hlinkClick r:id="rId3" action="ppaction://hlinksldjump"/>
              </a:rPr>
              <a:t>e</a:t>
            </a:r>
            <a:r>
              <a:rPr lang="zh-CN" altLang="en-US" dirty="0">
                <a:solidFill>
                  <a:schemeClr val="accent5">
                    <a:lumMod val="75000"/>
                  </a:schemeClr>
                </a:solidFill>
                <a:latin typeface="Arial" panose="020B0604020202020204" pitchFamily="34" charset="0"/>
                <a:ea typeface="Arial" panose="020B0604020202020204" pitchFamily="34" charset="0"/>
                <a:hlinkClick r:id="rId3" action="ppaction://hlinksldjump"/>
              </a:rPr>
              <a:t> blocks</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sp>
        <p:nvSpPr>
          <p:cNvPr id="7" name="文本框 6"/>
          <p:cNvSpPr txBox="1"/>
          <p:nvPr/>
        </p:nvSpPr>
        <p:spPr>
          <a:xfrm>
            <a:off x="9798376" y="2463341"/>
            <a:ext cx="869868" cy="368300"/>
          </a:xfrm>
          <a:prstGeom prst="rect">
            <a:avLst/>
          </a:prstGeom>
          <a:solidFill>
            <a:schemeClr val="accent5">
              <a:lumMod val="20000"/>
              <a:lumOff val="80000"/>
            </a:schemeClr>
          </a:solidFill>
        </p:spPr>
        <p:txBody>
          <a:bodyPr wrap="square" rtlCol="0">
            <a:spAutoFit/>
          </a:bodyPr>
          <a:p>
            <a:r>
              <a:rPr lang="en-US" altLang="zh-CN" dirty="0" smtClean="0">
                <a:latin typeface="Arial" panose="020B0604020202020204" pitchFamily="34" charset="0"/>
                <a:ea typeface="Arial" panose="020B0604020202020204" pitchFamily="34" charset="0"/>
              </a:rPr>
              <a:t>Part 5</a:t>
            </a:r>
            <a:endParaRPr lang="zh-CN" altLang="en-US" dirty="0">
              <a:latin typeface="Arial" panose="020B0604020202020204" pitchFamily="34" charset="0"/>
              <a:ea typeface="Arial" panose="020B0604020202020204" pitchFamily="34" charset="0"/>
            </a:endParaRPr>
          </a:p>
        </p:txBody>
      </p:sp>
      <p:sp>
        <p:nvSpPr>
          <p:cNvPr id="15" name="文本框 14"/>
          <p:cNvSpPr txBox="1"/>
          <p:nvPr/>
        </p:nvSpPr>
        <p:spPr>
          <a:xfrm>
            <a:off x="9740337" y="2925554"/>
            <a:ext cx="1198880" cy="368300"/>
          </a:xfrm>
          <a:prstGeom prst="rect">
            <a:avLst/>
          </a:prstGeom>
          <a:noFill/>
        </p:spPr>
        <p:txBody>
          <a:bodyPr wrap="none" rtlCol="0">
            <a:spAutoFit/>
          </a:bodyPr>
          <a:p>
            <a:pPr algn="l"/>
            <a:r>
              <a:rPr lang="en-US" dirty="0">
                <a:solidFill>
                  <a:schemeClr val="accent5">
                    <a:lumMod val="75000"/>
                  </a:schemeClr>
                </a:solidFill>
                <a:latin typeface="Arial" panose="020B0604020202020204" pitchFamily="34" charset="0"/>
                <a:ea typeface="Arial" panose="020B0604020202020204" pitchFamily="34" charset="0"/>
                <a:hlinkClick r:id="rId3" action="ppaction://hlinksldjump"/>
              </a:rPr>
              <a:t>A</a:t>
            </a:r>
            <a:r>
              <a:rPr dirty="0">
                <a:solidFill>
                  <a:schemeClr val="accent5">
                    <a:lumMod val="75000"/>
                  </a:schemeClr>
                </a:solidFill>
                <a:latin typeface="Arial" panose="020B0604020202020204" pitchFamily="34" charset="0"/>
                <a:ea typeface="Arial" panose="020B0604020202020204" pitchFamily="34" charset="0"/>
                <a:hlinkClick r:id="rId3" action="ppaction://hlinksldjump"/>
              </a:rPr>
              <a:t>ttentions</a:t>
            </a:r>
            <a:endParaRPr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zoom/>
      </p:transition>
    </mc:Choice>
    <mc:Fallback>
      <p:transition spd="slow">
        <p:zo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736266" y="3196784"/>
            <a:ext cx="724486" cy="372379"/>
            <a:chOff x="560275" y="3576314"/>
            <a:chExt cx="1198188" cy="615858"/>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576314"/>
              <a:ext cx="675249" cy="61585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638251" y="688905"/>
            <a:ext cx="1118870" cy="521970"/>
          </a:xfrm>
          <a:prstGeom prst="rect">
            <a:avLst/>
          </a:prstGeom>
          <a:noFill/>
        </p:spPr>
        <p:txBody>
          <a:bodyPr wrap="none" rtlCol="0">
            <a:spAutoFit/>
          </a:bodyPr>
          <a:lstStyle/>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1</a:t>
            </a:r>
            <a:endParaRPr lang="en-US" altLang="zh-CN" sz="2800" dirty="0" smtClean="0">
              <a:solidFill>
                <a:schemeClr val="accent5">
                  <a:lumMod val="75000"/>
                </a:schemeClr>
              </a:solidFill>
              <a:latin typeface="Arial" panose="020B0604020202020204" pitchFamily="34" charset="0"/>
              <a:ea typeface="Arial" panose="020B0604020202020204" pitchFamily="34" charset="0"/>
            </a:endParaRPr>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16" name="任意多边形 15"/>
          <p:cNvSpPr/>
          <p:nvPr/>
        </p:nvSpPr>
        <p:spPr>
          <a:xfrm>
            <a:off x="0" y="5854700"/>
            <a:ext cx="12192000" cy="100330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2" name="文本框 1"/>
          <p:cNvSpPr txBox="1"/>
          <p:nvPr/>
        </p:nvSpPr>
        <p:spPr>
          <a:xfrm>
            <a:off x="2763520" y="4122420"/>
            <a:ext cx="8771255" cy="1753235"/>
          </a:xfrm>
          <a:prstGeom prst="rect">
            <a:avLst/>
          </a:prstGeom>
          <a:noFill/>
        </p:spPr>
        <p:txBody>
          <a:bodyPr wrap="square" rtlCol="0" anchor="t">
            <a:spAutoFit/>
          </a:bodyPr>
          <a:p>
            <a:r>
              <a:rPr lang="en-US" altLang="zh-CN">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       Children, what we learn in this lesson is robot following. We can use infrared obstacle avoidance sensor to achieve robot following, or we can use ultrasonic sensor to achieve it. In this lesson, we learn to follow the infrared following. Infrared following can realize that if the robot has an object in front of the obstacle avoidance sensor, the robot will follow. If there is no object in front of the obstacle avoidance sensor, the robot will stop. Is it very interesting? Let's try the kids together.</a:t>
            </a:r>
            <a:endParaRPr>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26" name="任意多边形 25"/>
          <p:cNvSpPr/>
          <p:nvPr/>
        </p:nvSpPr>
        <p:spPr>
          <a:xfrm>
            <a:off x="778510" y="192468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logo"/>
          <p:cNvPicPr>
            <a:picLocks noChangeAspect="1"/>
          </p:cNvPicPr>
          <p:nvPr/>
        </p:nvPicPr>
        <p:blipFill>
          <a:blip r:embed="rId1"/>
          <a:stretch>
            <a:fillRect/>
          </a:stretch>
        </p:blipFill>
        <p:spPr>
          <a:xfrm>
            <a:off x="1624330" y="45085"/>
            <a:ext cx="1233170" cy="764540"/>
          </a:xfrm>
          <a:prstGeom prst="rect">
            <a:avLst/>
          </a:prstGeom>
        </p:spPr>
      </p:pic>
      <p:pic>
        <p:nvPicPr>
          <p:cNvPr id="3" name="图片 2"/>
          <p:cNvPicPr>
            <a:picLocks noChangeAspect="1"/>
          </p:cNvPicPr>
          <p:nvPr/>
        </p:nvPicPr>
        <p:blipFill>
          <a:blip r:embed="rId2"/>
          <a:stretch>
            <a:fillRect/>
          </a:stretch>
        </p:blipFill>
        <p:spPr>
          <a:xfrm>
            <a:off x="4398645" y="809625"/>
            <a:ext cx="4855845" cy="3312795"/>
          </a:xfrm>
          <a:prstGeom prst="rect">
            <a:avLst/>
          </a:prstGeom>
        </p:spPr>
      </p:pic>
      <p:sp>
        <p:nvSpPr>
          <p:cNvPr id="4" name="矩形 3"/>
          <p:cNvSpPr/>
          <p:nvPr/>
        </p:nvSpPr>
        <p:spPr>
          <a:xfrm>
            <a:off x="1034353" y="2243682"/>
            <a:ext cx="1991360" cy="95313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Learning goals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736266" y="3196784"/>
            <a:ext cx="724486" cy="372379"/>
            <a:chOff x="560275" y="3576314"/>
            <a:chExt cx="1198188" cy="615858"/>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576314"/>
              <a:ext cx="675249" cy="61585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638251" y="688905"/>
            <a:ext cx="1115060" cy="521970"/>
          </a:xfrm>
          <a:prstGeom prst="rect">
            <a:avLst/>
          </a:prstGeom>
          <a:noFill/>
        </p:spPr>
        <p:txBody>
          <a:bodyPr wrap="none" rtlCol="0">
            <a:spAutoFit/>
          </a:bodyPr>
          <a:lstStyle/>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a:t>
            </a:r>
            <a:r>
              <a:rPr lang="en-US" sz="2800" dirty="0" smtClean="0">
                <a:solidFill>
                  <a:schemeClr val="accent5">
                    <a:lumMod val="75000"/>
                  </a:schemeClr>
                </a:solidFill>
                <a:latin typeface="Arial" panose="020B0604020202020204" pitchFamily="34" charset="0"/>
                <a:ea typeface="Arial" panose="020B0604020202020204" pitchFamily="34" charset="0"/>
              </a:rPr>
              <a:t>2</a:t>
            </a:r>
            <a:endParaRPr lang="en-US" sz="2800" dirty="0">
              <a:solidFill>
                <a:schemeClr val="accent5">
                  <a:lumMod val="75000"/>
                </a:schemeClr>
              </a:solidFill>
              <a:latin typeface="Arial" panose="020B0604020202020204" pitchFamily="34" charset="0"/>
              <a:ea typeface="Arial" panose="020B0604020202020204" pitchFamily="34" charset="0"/>
            </a:endParaRPr>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16" name="任意多边形 15"/>
          <p:cNvSpPr/>
          <p:nvPr/>
        </p:nvSpPr>
        <p:spPr>
          <a:xfrm>
            <a:off x="0" y="5854700"/>
            <a:ext cx="12192000" cy="100330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2" name="文本框 1"/>
          <p:cNvSpPr txBox="1"/>
          <p:nvPr/>
        </p:nvSpPr>
        <p:spPr>
          <a:xfrm>
            <a:off x="4366260" y="2313940"/>
            <a:ext cx="5583555" cy="1076325"/>
          </a:xfrm>
          <a:prstGeom prst="rect">
            <a:avLst/>
          </a:prstGeom>
          <a:noFill/>
        </p:spPr>
        <p:txBody>
          <a:bodyPr wrap="square" rtlCol="0">
            <a:spAutoFit/>
          </a:bodyPr>
          <a:p>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  1 X USB cable</a:t>
            </a:r>
            <a:endParaRPr lang="en-US" altLang="zh-CN" sz="3200" dirty="0">
              <a:solidFill>
                <a:schemeClr val="accent5">
                  <a:lumMod val="75000"/>
                </a:schemeClr>
              </a:solidFill>
              <a:latin typeface="Arial" panose="020B0604020202020204" pitchFamily="34" charset="0"/>
              <a:ea typeface="Arial" panose="020B0604020202020204" pitchFamily="34" charset="0"/>
            </a:endParaRPr>
          </a:p>
          <a:p>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  1 X micro:bit</a:t>
            </a:r>
            <a:r>
              <a:rPr lang="zh-CN" altLang="zh-CN" sz="3200" dirty="0">
                <a:solidFill>
                  <a:schemeClr val="accent5">
                    <a:lumMod val="75000"/>
                  </a:schemeClr>
                </a:solidFill>
                <a:latin typeface="Arial" panose="020B0604020202020204" pitchFamily="34" charset="0"/>
                <a:ea typeface="Arial" panose="020B0604020202020204" pitchFamily="34" charset="0"/>
                <a:sym typeface="+mn-ea"/>
              </a:rPr>
              <a:t> </a:t>
            </a:r>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robot</a:t>
            </a:r>
            <a:endParaRPr lang="en-US" altLang="zh-CN" sz="3200" dirty="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638175" y="200215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logo"/>
          <p:cNvPicPr>
            <a:picLocks noChangeAspect="1"/>
          </p:cNvPicPr>
          <p:nvPr/>
        </p:nvPicPr>
        <p:blipFill>
          <a:blip r:embed="rId1"/>
          <a:stretch>
            <a:fillRect/>
          </a:stretch>
        </p:blipFill>
        <p:spPr>
          <a:xfrm>
            <a:off x="1616075" y="45085"/>
            <a:ext cx="1233170" cy="764540"/>
          </a:xfrm>
          <a:prstGeom prst="rect">
            <a:avLst/>
          </a:prstGeom>
        </p:spPr>
      </p:pic>
      <p:sp>
        <p:nvSpPr>
          <p:cNvPr id="3" name="矩形 2"/>
          <p:cNvSpPr/>
          <p:nvPr/>
        </p:nvSpPr>
        <p:spPr>
          <a:xfrm>
            <a:off x="691691" y="2591491"/>
            <a:ext cx="2118360" cy="521970"/>
          </a:xfrm>
          <a:prstGeom prst="rect">
            <a:avLst/>
          </a:prstGeom>
          <a:noFill/>
        </p:spPr>
        <p:txBody>
          <a:bodyPr wrap="non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Preparation </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sp>
        <p:nvSpPr>
          <p:cNvPr id="5" name="文本框 4"/>
          <p:cNvSpPr txBox="1"/>
          <p:nvPr/>
        </p:nvSpPr>
        <p:spPr>
          <a:xfrm>
            <a:off x="3037572" y="1290888"/>
            <a:ext cx="1589405" cy="460375"/>
          </a:xfrm>
          <a:prstGeom prst="rect">
            <a:avLst/>
          </a:prstGeom>
          <a:noFill/>
        </p:spPr>
        <p:txBody>
          <a:bodyPr wrap="none" rtlCol="0">
            <a:spAutoFit/>
          </a:bodyPr>
          <a:p>
            <a:pPr algn="l"/>
            <a:r>
              <a:rPr lang="zh-CN" altLang="en-US" sz="2400" dirty="0">
                <a:solidFill>
                  <a:schemeClr val="accent5">
                    <a:lumMod val="75000"/>
                  </a:schemeClr>
                </a:solidFill>
                <a:latin typeface="Arial" panose="020B0604020202020204" pitchFamily="34" charset="0"/>
                <a:ea typeface="Arial" panose="020B0604020202020204" pitchFamily="34" charset="0"/>
              </a:rPr>
              <a:t>Hardware</a:t>
            </a:r>
            <a:r>
              <a:rPr lang="en-US" altLang="zh-CN" sz="2400" dirty="0">
                <a:solidFill>
                  <a:schemeClr val="accent5">
                    <a:lumMod val="75000"/>
                  </a:schemeClr>
                </a:solidFill>
                <a:latin typeface="Arial" panose="020B0604020202020204" pitchFamily="34" charset="0"/>
                <a:ea typeface="Arial" panose="020B0604020202020204" pitchFamily="34" charset="0"/>
              </a:rPr>
              <a:t>:</a:t>
            </a:r>
            <a:endParaRPr lang="en-US" altLang="zh-CN" sz="2400" dirty="0">
              <a:solidFill>
                <a:schemeClr val="accent5">
                  <a:lumMod val="75000"/>
                </a:schemeClr>
              </a:solidFill>
              <a:latin typeface="Arial" panose="020B0604020202020204" pitchFamily="34" charset="0"/>
              <a:ea typeface="Arial" panose="020B0604020202020204" pitchFamily="34" charset="0"/>
            </a:endParaRPr>
          </a:p>
        </p:txBody>
      </p:sp>
      <p:sp>
        <p:nvSpPr>
          <p:cNvPr id="8" name="文本框 7"/>
          <p:cNvSpPr txBox="1"/>
          <p:nvPr/>
        </p:nvSpPr>
        <p:spPr>
          <a:xfrm>
            <a:off x="2717165" y="4005580"/>
            <a:ext cx="8801735" cy="2245360"/>
          </a:xfrm>
          <a:prstGeom prst="rect">
            <a:avLst/>
          </a:prstGeom>
          <a:noFill/>
        </p:spPr>
        <p:txBody>
          <a:bodyPr wrap="square" rtlCol="0">
            <a:spAutoFit/>
          </a:bodyPr>
          <a:p>
            <a:pPr algn="l"/>
            <a:r>
              <a:rPr lang="en-US" altLang="zh-CN" sz="2400" dirty="0">
                <a:solidFill>
                  <a:schemeClr val="accent5">
                    <a:lumMod val="75000"/>
                  </a:schemeClr>
                </a:solidFill>
                <a:latin typeface="微软雅黑 Light" panose="020B0502040204020203" charset="-122"/>
                <a:ea typeface="微软雅黑 Light" panose="020B0502040204020203" charset="-122"/>
              </a:rPr>
              <a:t>      </a:t>
            </a:r>
            <a:r>
              <a:rPr sz="2400" dirty="0">
                <a:solidFill>
                  <a:schemeClr val="accent5">
                    <a:lumMod val="75000"/>
                  </a:schemeClr>
                </a:solidFill>
                <a:latin typeface="Arial" panose="020B0604020202020204" pitchFamily="34" charset="0"/>
                <a:ea typeface="Arial" panose="020B0604020202020204" pitchFamily="34" charset="0"/>
                <a:sym typeface="+mn-ea"/>
              </a:rPr>
              <a:t>Then the micro:bit is connected to the computer through USB, and the computer will pop up a U disk and click the URL in the U disk to enter the programming interface. </a:t>
            </a:r>
            <a:r>
              <a:rPr lang="en-US" sz="2400" dirty="0">
                <a:solidFill>
                  <a:schemeClr val="accent5">
                    <a:lumMod val="75000"/>
                  </a:schemeClr>
                </a:solidFill>
                <a:latin typeface="Arial" panose="020B0604020202020204" pitchFamily="34" charset="0"/>
                <a:ea typeface="Arial" panose="020B0604020202020204" pitchFamily="34" charset="0"/>
                <a:sym typeface="+mn-ea"/>
              </a:rPr>
              <a:t>Input this URL </a:t>
            </a:r>
            <a:r>
              <a:rPr lang="en-US" sz="2400" dirty="0">
                <a:solidFill>
                  <a:srgbClr val="FF0000"/>
                </a:solidFill>
                <a:latin typeface="Arial" panose="020B0604020202020204" pitchFamily="34" charset="0"/>
                <a:ea typeface="Arial" panose="020B0604020202020204" pitchFamily="34" charset="0"/>
                <a:sym typeface="+mn-ea"/>
              </a:rPr>
              <a:t>https://github.com/lzty634158/yahboom_mbit_en </a:t>
            </a:r>
            <a:r>
              <a:rPr lang="en-US" sz="2400" dirty="0">
                <a:solidFill>
                  <a:schemeClr val="accent5">
                    <a:lumMod val="75000"/>
                  </a:schemeClr>
                </a:solidFill>
                <a:latin typeface="Arial" panose="020B0604020202020204" pitchFamily="34" charset="0"/>
                <a:ea typeface="Arial" panose="020B0604020202020204" pitchFamily="34" charset="0"/>
                <a:sym typeface="+mn-ea"/>
              </a:rPr>
              <a:t>to get the package.</a:t>
            </a:r>
            <a:endParaRPr lang="en-US" sz="2400" dirty="0">
              <a:solidFill>
                <a:schemeClr val="accent5">
                  <a:lumMod val="75000"/>
                </a:schemeClr>
              </a:solidFill>
              <a:latin typeface="Arial" panose="020B0604020202020204" pitchFamily="34" charset="0"/>
              <a:ea typeface="Arial" panose="020B0604020202020204" pitchFamily="34" charset="0"/>
              <a:sym typeface="+mn-ea"/>
            </a:endParaRPr>
          </a:p>
          <a:p>
            <a:pPr algn="l"/>
            <a:endParaRPr lang="zh-CN" altLang="en-US" sz="20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comb dir="vert"/>
      </p:transition>
    </mc:Choice>
    <mc:Fallback>
      <p:transition spd="slow">
        <p:comb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518795" y="185229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pic>
        <p:nvPicPr>
          <p:cNvPr id="2" name="图片 1"/>
          <p:cNvPicPr>
            <a:picLocks noChangeAspect="1"/>
          </p:cNvPicPr>
          <p:nvPr/>
        </p:nvPicPr>
        <p:blipFill>
          <a:blip r:embed="rId2"/>
          <a:stretch>
            <a:fillRect/>
          </a:stretch>
        </p:blipFill>
        <p:spPr>
          <a:xfrm>
            <a:off x="3667125" y="904875"/>
            <a:ext cx="4857115" cy="5047615"/>
          </a:xfrm>
          <a:prstGeom prst="rect">
            <a:avLst/>
          </a:prstGeom>
        </p:spPr>
      </p:pic>
      <p:sp>
        <p:nvSpPr>
          <p:cNvPr id="5" name="矩形 4"/>
          <p:cNvSpPr/>
          <p:nvPr/>
        </p:nvSpPr>
        <p:spPr>
          <a:xfrm>
            <a:off x="613348" y="2283052"/>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16" name="任意多边形 15"/>
          <p:cNvSpPr/>
          <p:nvPr/>
        </p:nvSpPr>
        <p:spPr>
          <a:xfrm>
            <a:off x="0" y="5871845"/>
            <a:ext cx="12192000" cy="99822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518733" y="1852522"/>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613348" y="2288132"/>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pic>
        <p:nvPicPr>
          <p:cNvPr id="2" name="图片 1"/>
          <p:cNvPicPr>
            <a:picLocks noChangeAspect="1"/>
          </p:cNvPicPr>
          <p:nvPr/>
        </p:nvPicPr>
        <p:blipFill>
          <a:blip r:embed="rId2"/>
          <a:stretch>
            <a:fillRect/>
          </a:stretch>
        </p:blipFill>
        <p:spPr>
          <a:xfrm>
            <a:off x="4281805" y="1052830"/>
            <a:ext cx="3628390" cy="475234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518733" y="1852522"/>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任意多边形 15"/>
          <p:cNvSpPr/>
          <p:nvPr/>
        </p:nvSpPr>
        <p:spPr>
          <a:xfrm>
            <a:off x="0" y="5871845"/>
            <a:ext cx="12192000" cy="99822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2" name="图片 1"/>
          <p:cNvPicPr>
            <a:picLocks noChangeAspect="1"/>
          </p:cNvPicPr>
          <p:nvPr/>
        </p:nvPicPr>
        <p:blipFill>
          <a:blip r:embed="rId2"/>
          <a:stretch>
            <a:fillRect/>
          </a:stretch>
        </p:blipFill>
        <p:spPr>
          <a:xfrm>
            <a:off x="3951605" y="868045"/>
            <a:ext cx="5287645" cy="5287645"/>
          </a:xfrm>
          <a:prstGeom prst="rect">
            <a:avLst/>
          </a:prstGeom>
        </p:spPr>
      </p:pic>
      <p:sp>
        <p:nvSpPr>
          <p:cNvPr id="4" name="矩形 3"/>
          <p:cNvSpPr/>
          <p:nvPr/>
        </p:nvSpPr>
        <p:spPr>
          <a:xfrm>
            <a:off x="613348" y="2288132"/>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6" name="文本框 5"/>
          <p:cNvSpPr txBox="1"/>
          <p:nvPr/>
        </p:nvSpPr>
        <p:spPr>
          <a:xfrm>
            <a:off x="553720" y="628650"/>
            <a:ext cx="1111885"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4</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650240" y="2073910"/>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7" name="矩形 6"/>
          <p:cNvSpPr/>
          <p:nvPr/>
        </p:nvSpPr>
        <p:spPr>
          <a:xfrm>
            <a:off x="853378" y="2476727"/>
            <a:ext cx="2076450" cy="95313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Combine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pic>
        <p:nvPicPr>
          <p:cNvPr id="2" name="图片 1"/>
          <p:cNvPicPr>
            <a:picLocks noChangeAspect="1"/>
          </p:cNvPicPr>
          <p:nvPr/>
        </p:nvPicPr>
        <p:blipFill>
          <a:blip r:embed="rId2"/>
          <a:stretch>
            <a:fillRect/>
          </a:stretch>
        </p:blipFill>
        <p:spPr>
          <a:xfrm>
            <a:off x="3009900" y="1704975"/>
            <a:ext cx="6171565" cy="344741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5" name="图片 4" descr="logo"/>
          <p:cNvPicPr>
            <a:picLocks noChangeAspect="1"/>
          </p:cNvPicPr>
          <p:nvPr/>
        </p:nvPicPr>
        <p:blipFill>
          <a:blip r:embed="rId1"/>
          <a:stretch>
            <a:fillRect/>
          </a:stretch>
        </p:blipFill>
        <p:spPr>
          <a:xfrm>
            <a:off x="1624330" y="45085"/>
            <a:ext cx="1233170" cy="764540"/>
          </a:xfrm>
          <a:prstGeom prst="rect">
            <a:avLst/>
          </a:prstGeom>
        </p:spPr>
      </p:pic>
      <p:sp>
        <p:nvSpPr>
          <p:cNvPr id="7" name="文本框 6"/>
          <p:cNvSpPr txBox="1"/>
          <p:nvPr/>
        </p:nvSpPr>
        <p:spPr>
          <a:xfrm>
            <a:off x="553720" y="628650"/>
            <a:ext cx="110109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5</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8" name="任意多边形 7"/>
          <p:cNvSpPr/>
          <p:nvPr/>
        </p:nvSpPr>
        <p:spPr>
          <a:xfrm>
            <a:off x="650178" y="2074137"/>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737411" y="2701346"/>
            <a:ext cx="1764030" cy="521970"/>
          </a:xfrm>
          <a:prstGeom prst="rect">
            <a:avLst/>
          </a:prstGeom>
          <a:noFill/>
        </p:spPr>
        <p:txBody>
          <a:bodyPr wrap="non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Attentions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sp>
        <p:nvSpPr>
          <p:cNvPr id="10" name="任意多边形 9"/>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100" name="文本框 99"/>
          <p:cNvSpPr txBox="1"/>
          <p:nvPr/>
        </p:nvSpPr>
        <p:spPr>
          <a:xfrm>
            <a:off x="3108325" y="2701290"/>
            <a:ext cx="8419465" cy="1753235"/>
          </a:xfrm>
          <a:prstGeom prst="rect">
            <a:avLst/>
          </a:prstGeom>
          <a:noFill/>
          <a:ln w="9525">
            <a:noFill/>
          </a:ln>
        </p:spPr>
        <p:txBody>
          <a:bodyPr wrap="square">
            <a:spAutoFit/>
          </a:bodyPr>
          <a:p>
            <a:pPr indent="0"/>
            <a:r>
              <a:rPr lang="en-US" altLang="zh-CN" sz="2400" b="0">
                <a:latin typeface="Arial" panose="020B0604020202020204" pitchFamily="34" charset="0"/>
                <a:ea typeface="Arial" panose="020B0604020202020204" pitchFamily="34" charset="0"/>
                <a:cs typeface="宋体" panose="02010600030101010101" pitchFamily="2" charset="-122"/>
              </a:rPr>
              <a:t>      </a:t>
            </a:r>
            <a:r>
              <a:rPr lang="en-US" altLang="zh-CN" sz="3600" b="0">
                <a:solidFill>
                  <a:srgbClr val="FF0000"/>
                </a:solidFill>
                <a:latin typeface="Arial" panose="020B0604020202020204" pitchFamily="34" charset="0"/>
                <a:ea typeface="Arial" panose="020B0604020202020204" pitchFamily="34" charset="0"/>
                <a:cs typeface="宋体" panose="02010600030101010101" pitchFamily="2" charset="-122"/>
              </a:rPr>
              <a:t> </a:t>
            </a:r>
            <a:r>
              <a:rPr sz="3600" b="0">
                <a:solidFill>
                  <a:srgbClr val="FF0000"/>
                </a:solidFill>
                <a:latin typeface="Arial" panose="020B0604020202020204" pitchFamily="34" charset="0"/>
                <a:ea typeface="Arial" panose="020B0604020202020204" pitchFamily="34" charset="0"/>
                <a:cs typeface="宋体" panose="02010600030101010101" pitchFamily="2" charset="-122"/>
              </a:rPr>
              <a:t>This experiment must be carried out indoors to reduce interference from sunlight to infrared receiver.</a:t>
            </a:r>
            <a:endParaRPr sz="3600" b="0">
              <a:solidFill>
                <a:srgbClr val="FF0000"/>
              </a:solidFill>
              <a:latin typeface="Arial" panose="020B0604020202020204" pitchFamily="34" charset="0"/>
              <a:ea typeface="Arial" panose="020B0604020202020204" pitchFamily="34" charset="0"/>
              <a:cs typeface="宋体" panose="02010600030101010101" pitchFamily="2" charset="-122"/>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卡通">
      <a:majorFont>
        <a:latin typeface="方正卡通简体"/>
        <a:ea typeface="方正喵呜体"/>
        <a:cs typeface=""/>
      </a:majorFont>
      <a:minorFont>
        <a:latin typeface="方正卡通简体"/>
        <a:ea typeface="方正卡通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2558</Words>
  <Application>WPS 演示</Application>
  <PresentationFormat>自定义</PresentationFormat>
  <Paragraphs>118</Paragraphs>
  <Slides>10</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10</vt:i4>
      </vt:variant>
    </vt:vector>
  </HeadingPairs>
  <TitlesOfParts>
    <vt:vector size="25" baseType="lpstr">
      <vt:lpstr>Arial</vt:lpstr>
      <vt:lpstr>宋体</vt:lpstr>
      <vt:lpstr>Wingdings</vt:lpstr>
      <vt:lpstr>微软雅黑</vt:lpstr>
      <vt:lpstr>方正少儿_GBK</vt:lpstr>
      <vt:lpstr>icomoon</vt:lpstr>
      <vt:lpstr>Yu Gothic UI Semibold</vt:lpstr>
      <vt:lpstr>方正卡通简体</vt:lpstr>
      <vt:lpstr/>
      <vt:lpstr>Arial Unicode MS</vt:lpstr>
      <vt:lpstr>方正喵呜体</vt:lpstr>
      <vt:lpstr>Calibri</vt:lpstr>
      <vt:lpstr>Segoe Print</vt:lpstr>
      <vt:lpstr>微软雅黑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creator>PPTS</dc:creator>
  <cp:keywords>PPTS</cp:keywords>
  <dc:description>PPTS</dc:description>
  <dc:subject>PPTS</dc:subject>
  <cp:category>PPTS</cp:category>
  <cp:lastModifiedBy>Administrator</cp:lastModifiedBy>
  <cp:revision>100</cp:revision>
  <dcterms:created xsi:type="dcterms:W3CDTF">2014-02-21T16:31:00Z</dcterms:created>
  <dcterms:modified xsi:type="dcterms:W3CDTF">2018-04-09T10:07:28Z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