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5"/>
  </p:notesMasterIdLst>
  <p:handoutMasterIdLst>
    <p:handoutMasterId r:id="rId16"/>
  </p:handoutMasterIdLst>
  <p:sldIdLst>
    <p:sldId id="258" r:id="rId3"/>
    <p:sldId id="304" r:id="rId4"/>
    <p:sldId id="264" r:id="rId5"/>
    <p:sldId id="295" r:id="rId6"/>
    <p:sldId id="305" r:id="rId7"/>
    <p:sldId id="268" r:id="rId8"/>
    <p:sldId id="277" r:id="rId9"/>
    <p:sldId id="289" r:id="rId10"/>
    <p:sldId id="290" r:id="rId11"/>
    <p:sldId id="287" r:id="rId12"/>
    <p:sldId id="306" r:id="rId13"/>
    <p:sldId id="307" r:id="rId14"/>
  </p:sldIdLst>
  <p:sldSz cx="12192000" cy="6858000"/>
  <p:notesSz cx="6858000" cy="9144000"/>
  <p:embeddedFontLst>
    <p:embeddedFont>
      <p:font typeface="icomoon" charset="0"/>
      <p:regular r:id="rId20"/>
    </p:embeddedFont>
    <p:embeddedFont>
      <p:font typeface="Yu Gothic UI Semibold" panose="02010600030101010101" charset="-128"/>
      <p:regular r:id="rId21"/>
    </p:embeddedFont>
    <p:embeddedFont>
      <p:font typeface="方正卡通简体" panose="03000509000000000000" charset="0"/>
      <p:regular r:id="rId22"/>
    </p:embeddedFont>
    <p:embeddedFont>
      <p:font typeface="方正喵呜体" panose="02010600010101010101" charset="0"/>
      <p:regular r:id="rId23"/>
    </p:embeddedFont>
    <p:embeddedFont>
      <p:font typeface="Calibri" panose="020F0502020204030204" charset="0"/>
      <p:regular r:id="rId24"/>
      <p:bold r:id="rId25"/>
      <p:italic r:id="rId26"/>
      <p:boldItalic r:id="rId27"/>
    </p:embeddedFont>
    <p:embeddedFont>
      <p:font typeface="微软雅黑 Light" panose="020B0502040204020203" charset="-122"/>
      <p:regular r:id="rId2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0456"/>
    <a:srgbClr val="B500C0"/>
    <a:srgbClr val="FFFF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07"/>
        <p:guide pos="3950"/>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font" Target="fonts/font9.fntdata"/><Relationship Id="rId27" Type="http://schemas.openxmlformats.org/officeDocument/2006/relationships/font" Target="fonts/font8.fntdata"/><Relationship Id="rId26" Type="http://schemas.openxmlformats.org/officeDocument/2006/relationships/font" Target="fonts/font7.fntdata"/><Relationship Id="rId25" Type="http://schemas.openxmlformats.org/officeDocument/2006/relationships/font" Target="fonts/font6.fntdata"/><Relationship Id="rId24" Type="http://schemas.openxmlformats.org/officeDocument/2006/relationships/font" Target="fonts/font5.fntdata"/><Relationship Id="rId23" Type="http://schemas.openxmlformats.org/officeDocument/2006/relationships/font" Target="fonts/font4.fntdata"/><Relationship Id="rId22" Type="http://schemas.openxmlformats.org/officeDocument/2006/relationships/font" Target="fonts/font3.fntdata"/><Relationship Id="rId21" Type="http://schemas.openxmlformats.org/officeDocument/2006/relationships/font" Target="fonts/font2.fntdata"/><Relationship Id="rId20" Type="http://schemas.openxmlformats.org/officeDocument/2006/relationships/font" Target="fonts/font1.fntdata"/><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0.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5</a:t>
            </a:r>
            <a:endPar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945640" y="3137535"/>
            <a:ext cx="8300720" cy="583565"/>
          </a:xfrm>
          <a:prstGeom prst="rect">
            <a:avLst/>
          </a:prstGeom>
          <a:noFill/>
        </p:spPr>
        <p:txBody>
          <a:bodyPr wrap="square" rtlCol="0">
            <a:spAutoFit/>
          </a:bodyPr>
          <a:lstStyle/>
          <a:p>
            <a:pPr algn="ctr"/>
            <a:r>
              <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a:t>
            </a:r>
            <a:r>
              <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robot lesson 4</a:t>
            </a:r>
            <a:r>
              <a:rPr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a:t>
            </a:r>
            <a:r>
              <a:rPr lang="en-US"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“Tracking”</a:t>
            </a:r>
            <a:endPar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latin typeface="icomoon" charset="0"/>
                <a:ea typeface="Yu Gothic UI Semibold" panose="02010600030101010101" charset="-128"/>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7" name="矩形 6"/>
          <p:cNvSpPr/>
          <p:nvPr/>
        </p:nvSpPr>
        <p:spPr>
          <a:xfrm>
            <a:off x="853378" y="247672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5" name="图片 4"/>
          <p:cNvPicPr>
            <a:picLocks noChangeAspect="1"/>
          </p:cNvPicPr>
          <p:nvPr/>
        </p:nvPicPr>
        <p:blipFill>
          <a:blip r:embed="rId2"/>
          <a:stretch>
            <a:fillRect/>
          </a:stretch>
        </p:blipFill>
        <p:spPr>
          <a:xfrm>
            <a:off x="2857500" y="1864360"/>
            <a:ext cx="8201660" cy="355917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1"/>
          <a:stretch>
            <a:fillRect/>
          </a:stretch>
        </p:blipFill>
        <p:spPr>
          <a:xfrm>
            <a:off x="1624330" y="45085"/>
            <a:ext cx="1233170" cy="764540"/>
          </a:xfrm>
          <a:prstGeom prst="rect">
            <a:avLst/>
          </a:prstGeom>
        </p:spPr>
      </p:pic>
      <p:sp>
        <p:nvSpPr>
          <p:cNvPr id="7" name="文本框 6"/>
          <p:cNvSpPr txBox="1"/>
          <p:nvPr/>
        </p:nvSpPr>
        <p:spPr>
          <a:xfrm>
            <a:off x="553720" y="628650"/>
            <a:ext cx="110109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5</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8" name="任意多边形 7"/>
          <p:cNvSpPr/>
          <p:nvPr/>
        </p:nvSpPr>
        <p:spPr>
          <a:xfrm>
            <a:off x="650178" y="2074137"/>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737411" y="2701346"/>
            <a:ext cx="176403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Attentions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10" name="任意多边形 9"/>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00" name="文本框 99"/>
          <p:cNvSpPr txBox="1"/>
          <p:nvPr/>
        </p:nvSpPr>
        <p:spPr>
          <a:xfrm>
            <a:off x="3108325" y="2701290"/>
            <a:ext cx="8419465" cy="1753235"/>
          </a:xfrm>
          <a:prstGeom prst="rect">
            <a:avLst/>
          </a:prstGeom>
          <a:noFill/>
          <a:ln w="9525">
            <a:noFill/>
          </a:ln>
        </p:spPr>
        <p:txBody>
          <a:bodyPr wrap="square">
            <a:spAutoFit/>
          </a:bodyPr>
          <a:p>
            <a:pPr indent="0"/>
            <a:r>
              <a:rPr lang="en-US" altLang="zh-CN" sz="2400" b="0">
                <a:latin typeface="Arial" panose="020B0604020202020204" pitchFamily="34" charset="0"/>
                <a:ea typeface="Arial" panose="020B0604020202020204" pitchFamily="34" charset="0"/>
                <a:cs typeface="宋体" panose="02010600030101010101" pitchFamily="2" charset="-122"/>
              </a:rPr>
              <a:t>      </a:t>
            </a:r>
            <a:r>
              <a:rPr lang="en-US" altLang="zh-CN" sz="3600" b="0">
                <a:solidFill>
                  <a:srgbClr val="FF0000"/>
                </a:solidFill>
                <a:latin typeface="Arial" panose="020B0604020202020204" pitchFamily="34" charset="0"/>
                <a:ea typeface="Arial" panose="020B0604020202020204" pitchFamily="34" charset="0"/>
                <a:cs typeface="宋体" panose="02010600030101010101" pitchFamily="2" charset="-122"/>
              </a:rPr>
              <a:t> </a:t>
            </a:r>
            <a:r>
              <a:rPr sz="3600" b="0">
                <a:solidFill>
                  <a:srgbClr val="FF0000"/>
                </a:solidFill>
                <a:latin typeface="Arial" panose="020B0604020202020204" pitchFamily="34" charset="0"/>
                <a:ea typeface="Arial" panose="020B0604020202020204" pitchFamily="34" charset="0"/>
                <a:cs typeface="宋体" panose="02010600030101010101" pitchFamily="2" charset="-122"/>
              </a:rPr>
              <a:t>This experiment must be carried out indoors to reduce interference from sunlight to infrared receiver.</a:t>
            </a:r>
            <a:endParaRPr sz="3600" b="0">
              <a:solidFill>
                <a:srgbClr val="FF0000"/>
              </a:solidFill>
              <a:latin typeface="Arial" panose="020B0604020202020204" pitchFamily="34" charset="0"/>
              <a:ea typeface="Arial" panose="020B0604020202020204" pitchFamily="34" charset="0"/>
              <a:cs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95886" y="1072882"/>
            <a:ext cx="8432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robot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lesson</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518795" y="39179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3" name="任意多边形 2"/>
          <p:cNvSpPr/>
          <p:nvPr/>
        </p:nvSpPr>
        <p:spPr>
          <a:xfrm>
            <a:off x="0" y="5644515"/>
            <a:ext cx="12192000" cy="122555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399415" y="12700"/>
            <a:ext cx="1425575" cy="883920"/>
          </a:xfrm>
          <a:prstGeom prst="rect">
            <a:avLst/>
          </a:prstGeom>
        </p:spPr>
      </p:pic>
      <p:sp>
        <p:nvSpPr>
          <p:cNvPr id="2" name="矩形 1"/>
          <p:cNvSpPr/>
          <p:nvPr/>
        </p:nvSpPr>
        <p:spPr>
          <a:xfrm>
            <a:off x="770193" y="4486502"/>
            <a:ext cx="1827530" cy="645160"/>
          </a:xfrm>
          <a:prstGeom prst="rect">
            <a:avLst/>
          </a:prstGeom>
          <a:noFill/>
        </p:spPr>
        <p:txBody>
          <a:bodyPr wrap="square" rtlCol="0">
            <a:spAutoFit/>
          </a:bodyPr>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4" name="文本框 3"/>
          <p:cNvSpPr txBox="1"/>
          <p:nvPr/>
        </p:nvSpPr>
        <p:spPr>
          <a:xfrm>
            <a:off x="2729230" y="3028950"/>
            <a:ext cx="7263765" cy="922020"/>
          </a:xfrm>
          <a:prstGeom prst="rect">
            <a:avLst/>
          </a:prstGeom>
          <a:noFill/>
        </p:spPr>
        <p:txBody>
          <a:bodyPr wrap="square" rtlCol="0">
            <a:spAutoFit/>
          </a:bodyPr>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6291" y="81579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36750" y="2463165"/>
            <a:ext cx="7137009" cy="388631"/>
            <a:chOff x="1550145" y="1292335"/>
            <a:chExt cx="6408282" cy="388428"/>
          </a:xfrm>
        </p:grpSpPr>
        <p:sp>
          <p:nvSpPr>
            <p:cNvPr id="18" name="文本框 17"/>
            <p:cNvSpPr txBox="1"/>
            <p:nvPr/>
          </p:nvSpPr>
          <p:spPr>
            <a:xfrm>
              <a:off x="1550145" y="1292335"/>
              <a:ext cx="7219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7" name="文本框 26"/>
            <p:cNvSpPr txBox="1"/>
            <p:nvPr/>
          </p:nvSpPr>
          <p:spPr>
            <a:xfrm>
              <a:off x="5271947" y="1312655"/>
              <a:ext cx="7092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32" name="文本框 31"/>
            <p:cNvSpPr txBox="1"/>
            <p:nvPr/>
          </p:nvSpPr>
          <p:spPr>
            <a:xfrm>
              <a:off x="7177377" y="1292511"/>
              <a:ext cx="781050"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2"/>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9" name="文本框 8"/>
          <p:cNvSpPr txBox="1"/>
          <p:nvPr/>
        </p:nvSpPr>
        <p:spPr>
          <a:xfrm>
            <a:off x="1533892" y="2925378"/>
            <a:ext cx="1681480" cy="368300"/>
          </a:xfrm>
          <a:prstGeom prst="rect">
            <a:avLst/>
          </a:prstGeom>
          <a:noFill/>
        </p:spPr>
        <p:txBody>
          <a:bodyPr wrap="none" rtlCol="0">
            <a:spAutoFit/>
          </a:bodyPr>
          <a:p>
            <a:pPr algn="l"/>
            <a:r>
              <a:rPr lang="zh-CN" altLang="en-US" dirty="0">
                <a:solidFill>
                  <a:srgbClr val="0070C0"/>
                </a:solidFill>
                <a:latin typeface="Arial" panose="020B0604020202020204" pitchFamily="34" charset="0"/>
                <a:ea typeface="Arial" panose="020B0604020202020204" pitchFamily="34" charset="0"/>
                <a:hlinkClick r:id="rId3"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10" name="文本框 9"/>
          <p:cNvSpPr txBox="1"/>
          <p:nvPr/>
        </p:nvSpPr>
        <p:spPr>
          <a:xfrm>
            <a:off x="3615806" y="2925378"/>
            <a:ext cx="13639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endParaRPr>
          </a:p>
        </p:txBody>
      </p:sp>
      <p:sp>
        <p:nvSpPr>
          <p:cNvPr id="11" name="文本框 10"/>
          <p:cNvSpPr txBox="1"/>
          <p:nvPr/>
        </p:nvSpPr>
        <p:spPr>
          <a:xfrm>
            <a:off x="5611344" y="2925378"/>
            <a:ext cx="19481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12" name="文本框 11"/>
          <p:cNvSpPr txBox="1"/>
          <p:nvPr/>
        </p:nvSpPr>
        <p:spPr>
          <a:xfrm>
            <a:off x="7735007" y="2925554"/>
            <a:ext cx="18084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7" name="文本框 6"/>
          <p:cNvSpPr txBox="1"/>
          <p:nvPr/>
        </p:nvSpPr>
        <p:spPr>
          <a:xfrm>
            <a:off x="9798376" y="2463341"/>
            <a:ext cx="869868" cy="368300"/>
          </a:xfrm>
          <a:prstGeom prst="rect">
            <a:avLst/>
          </a:prstGeom>
          <a:solidFill>
            <a:schemeClr val="accent5">
              <a:lumMod val="20000"/>
              <a:lumOff val="80000"/>
            </a:schemeClr>
          </a:solidFill>
        </p:spPr>
        <p:txBody>
          <a:bodyPr wrap="square" rtlCol="0">
            <a:spAutoFit/>
          </a:bodyPr>
          <a:p>
            <a:r>
              <a:rPr lang="en-US" altLang="zh-CN" dirty="0" smtClean="0">
                <a:latin typeface="Arial" panose="020B0604020202020204" pitchFamily="34" charset="0"/>
                <a:ea typeface="Arial" panose="020B0604020202020204" pitchFamily="34" charset="0"/>
              </a:rPr>
              <a:t>Part 5</a:t>
            </a:r>
            <a:endParaRPr lang="zh-CN" altLang="en-US" dirty="0">
              <a:latin typeface="Arial" panose="020B0604020202020204" pitchFamily="34" charset="0"/>
              <a:ea typeface="Arial" panose="020B0604020202020204" pitchFamily="34" charset="0"/>
            </a:endParaRPr>
          </a:p>
        </p:txBody>
      </p:sp>
      <p:sp>
        <p:nvSpPr>
          <p:cNvPr id="15" name="文本框 14"/>
          <p:cNvSpPr txBox="1"/>
          <p:nvPr/>
        </p:nvSpPr>
        <p:spPr>
          <a:xfrm>
            <a:off x="9740337" y="2925554"/>
            <a:ext cx="1198880" cy="368300"/>
          </a:xfrm>
          <a:prstGeom prst="rect">
            <a:avLst/>
          </a:prstGeom>
          <a:noFill/>
        </p:spPr>
        <p:txBody>
          <a:bodyPr wrap="none" rtlCol="0">
            <a:spAutoFit/>
          </a:bodyPr>
          <a:p>
            <a:pPr algn="l"/>
            <a:r>
              <a:rPr 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A</a:t>
            </a:r>
            <a:r>
              <a:rPr dirty="0">
                <a:solidFill>
                  <a:schemeClr val="accent5">
                    <a:lumMod val="75000"/>
                  </a:schemeClr>
                </a:solidFill>
                <a:latin typeface="Arial" panose="020B0604020202020204" pitchFamily="34" charset="0"/>
                <a:ea typeface="Arial" panose="020B0604020202020204" pitchFamily="34" charset="0"/>
                <a:hlinkClick r:id="rId3" action="ppaction://hlinksldjump"/>
              </a:rPr>
              <a:t>ttentions</a:t>
            </a:r>
            <a:endParaRPr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2755900" y="4853305"/>
            <a:ext cx="8425180" cy="922020"/>
          </a:xfrm>
          <a:prstGeom prst="rect">
            <a:avLst/>
          </a:prstGeom>
          <a:noFill/>
        </p:spPr>
        <p:txBody>
          <a:bodyPr wrap="square" rtlCol="0" anchor="t">
            <a:spAutoFit/>
          </a:bodyPr>
          <a:p>
            <a:r>
              <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Let's try this new robot game, robot tracking. We first use black tape to paste a circle on the white ground (also on white paper), and the robot will continue to patrol along the circle. Let's try the kids together.</a:t>
            </a:r>
            <a:endPar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3" name="图片 2"/>
          <p:cNvPicPr>
            <a:picLocks noChangeAspect="1"/>
          </p:cNvPicPr>
          <p:nvPr/>
        </p:nvPicPr>
        <p:blipFill>
          <a:blip r:embed="rId2"/>
          <a:stretch>
            <a:fillRect/>
          </a:stretch>
        </p:blipFill>
        <p:spPr>
          <a:xfrm>
            <a:off x="4229100" y="891540"/>
            <a:ext cx="4899660" cy="3556635"/>
          </a:xfrm>
          <a:prstGeom prst="rect">
            <a:avLst/>
          </a:prstGeom>
        </p:spPr>
      </p:pic>
      <p:sp>
        <p:nvSpPr>
          <p:cNvPr id="8" name="文本框 7"/>
          <p:cNvSpPr txBox="1"/>
          <p:nvPr/>
        </p:nvSpPr>
        <p:spPr>
          <a:xfrm>
            <a:off x="5475605" y="4485005"/>
            <a:ext cx="2837815" cy="337185"/>
          </a:xfrm>
          <a:prstGeom prst="rect">
            <a:avLst/>
          </a:prstGeom>
          <a:noFill/>
        </p:spPr>
        <p:txBody>
          <a:bodyPr wrap="none" rtlCol="0" anchor="t">
            <a:spAutoFit/>
          </a:bodyPr>
          <a:p>
            <a:pPr algn="l"/>
            <a:r>
              <a:rPr lang="en-US" altLang="zh-CN" sz="1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a:t>
            </a:r>
            <a:r>
              <a:rPr sz="1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Figure 1-1 </a:t>
            </a:r>
            <a:r>
              <a:rPr lang="en-US" sz="1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tracking black line</a:t>
            </a:r>
            <a:endParaRPr lang="en-US" sz="1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endParaRPr>
          </a:p>
        </p:txBody>
      </p:sp>
      <p:sp>
        <p:nvSpPr>
          <p:cNvPr id="4" name="矩形 3"/>
          <p:cNvSpPr/>
          <p:nvPr/>
        </p:nvSpPr>
        <p:spPr>
          <a:xfrm>
            <a:off x="1035623" y="2279877"/>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553720" y="628650"/>
            <a:ext cx="111506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Part2 </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50178" y="2074137"/>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887271" y="2653721"/>
            <a:ext cx="1544955" cy="521970"/>
          </a:xfrm>
          <a:prstGeom prst="rect">
            <a:avLst/>
          </a:prstGeom>
          <a:noFill/>
        </p:spPr>
        <p:txBody>
          <a:bodyPr wrap="none" rtlCol="0">
            <a:spAutoFit/>
          </a:bodyPr>
          <a:p>
            <a:pPr algn="l"/>
            <a:r>
              <a:rPr lang="en-US" altLang="zh-CN" sz="2800" dirty="0">
                <a:solidFill>
                  <a:schemeClr val="accent5">
                    <a:lumMod val="75000"/>
                  </a:schemeClr>
                </a:solidFill>
                <a:latin typeface="Arial" panose="020B0604020202020204" pitchFamily="34" charset="0"/>
                <a:ea typeface="Arial" panose="020B0604020202020204" pitchFamily="34" charset="0"/>
              </a:rPr>
              <a:t>P</a:t>
            </a:r>
            <a:r>
              <a:rPr lang="zh-CN" altLang="en-US" sz="2800" dirty="0">
                <a:solidFill>
                  <a:schemeClr val="accent5">
                    <a:lumMod val="75000"/>
                  </a:schemeClr>
                </a:solidFill>
                <a:latin typeface="Arial" panose="020B0604020202020204" pitchFamily="34" charset="0"/>
                <a:ea typeface="Arial" panose="020B0604020202020204" pitchFamily="34" charset="0"/>
              </a:rPr>
              <a:t>rinciple</a:t>
            </a:r>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4" name="文本框 3"/>
          <p:cNvSpPr txBox="1"/>
          <p:nvPr/>
        </p:nvSpPr>
        <p:spPr>
          <a:xfrm>
            <a:off x="3102610" y="2235835"/>
            <a:ext cx="2924175" cy="368300"/>
          </a:xfrm>
          <a:prstGeom prst="rect">
            <a:avLst/>
          </a:prstGeom>
          <a:noFill/>
        </p:spPr>
        <p:txBody>
          <a:bodyPr wrap="square" rtlCol="0" anchor="t">
            <a:spAutoFit/>
          </a:bodyPr>
          <a:p>
            <a:r>
              <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en-US" altLang="zh-CN" sz="14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sz="14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Figure 1-2 </a:t>
            </a:r>
            <a:r>
              <a:rPr lang="en-US" sz="14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tracking </a:t>
            </a:r>
            <a:r>
              <a:rPr sz="14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module</a:t>
            </a:r>
            <a:endParaRPr sz="14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00" name="文本框 99"/>
          <p:cNvSpPr txBox="1"/>
          <p:nvPr/>
        </p:nvSpPr>
        <p:spPr>
          <a:xfrm>
            <a:off x="2761615" y="2737485"/>
            <a:ext cx="3413760" cy="3384550"/>
          </a:xfrm>
          <a:prstGeom prst="rect">
            <a:avLst/>
          </a:prstGeom>
          <a:noFill/>
          <a:ln w="9525">
            <a:noFill/>
          </a:ln>
        </p:spPr>
        <p:txBody>
          <a:bodyPr wrap="square">
            <a:spAutoFit/>
          </a:bodyPr>
          <a:p>
            <a:pPr indent="0"/>
            <a:r>
              <a:rPr lang="en-US" altLang="zh-CN" b="0">
                <a:latin typeface="Arial" panose="020B0604020202020204" pitchFamily="34" charset="0"/>
                <a:ea typeface="Arial" panose="020B0604020202020204" pitchFamily="34" charset="0"/>
                <a:cs typeface="宋体" panose="02010600030101010101" pitchFamily="2" charset="-122"/>
              </a:rPr>
              <a:t>        </a:t>
            </a:r>
            <a:r>
              <a:rPr lang="zh-CN" altLang="en-US" sz="1400" b="0">
                <a:latin typeface="Arial" panose="020B0604020202020204" pitchFamily="34" charset="0"/>
                <a:ea typeface="Arial" panose="020B0604020202020204" pitchFamily="34" charset="0"/>
                <a:cs typeface="宋体" panose="02010600030101010101" pitchFamily="2" charset="-122"/>
              </a:rPr>
              <a:t>The basic principle of infrared sensors is to take advantage of the reflective properties of the object. This experiment is traveling on the black line. When the infrared emission is on the black line, it will be absorbed by the black line, and the materials emitted to the other colors will be reflected on the infrared receiver. When the car's patrol module detects the black line, the indicator light is on. When the white object is detected, the indicator lights go out. We write the corresponding code according to this difference to complete the car patrol line function.</a:t>
            </a:r>
            <a:endParaRPr lang="zh-CN" altLang="en-US" sz="1400" b="0">
              <a:latin typeface="Arial" panose="020B0604020202020204" pitchFamily="34" charset="0"/>
              <a:ea typeface="Arial" panose="020B0604020202020204" pitchFamily="34" charset="0"/>
              <a:cs typeface="宋体" panose="02010600030101010101" pitchFamily="2" charset="-122"/>
            </a:endParaRPr>
          </a:p>
        </p:txBody>
      </p:sp>
      <p:pic>
        <p:nvPicPr>
          <p:cNvPr id="8" name="图片 7"/>
          <p:cNvPicPr>
            <a:picLocks noChangeAspect="1"/>
          </p:cNvPicPr>
          <p:nvPr/>
        </p:nvPicPr>
        <p:blipFill>
          <a:blip r:embed="rId2"/>
          <a:stretch>
            <a:fillRect/>
          </a:stretch>
        </p:blipFill>
        <p:spPr>
          <a:xfrm>
            <a:off x="3269615" y="1216660"/>
            <a:ext cx="2590165" cy="1019175"/>
          </a:xfrm>
          <a:prstGeom prst="rect">
            <a:avLst/>
          </a:prstGeom>
        </p:spPr>
      </p:pic>
      <p:pic>
        <p:nvPicPr>
          <p:cNvPr id="5" name="图片 4"/>
          <p:cNvPicPr>
            <a:picLocks noChangeAspect="1"/>
          </p:cNvPicPr>
          <p:nvPr/>
        </p:nvPicPr>
        <p:blipFill>
          <a:blip r:embed="rId3"/>
          <a:stretch>
            <a:fillRect/>
          </a:stretch>
        </p:blipFill>
        <p:spPr>
          <a:xfrm>
            <a:off x="6234430" y="998220"/>
            <a:ext cx="5290820" cy="47091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4366260" y="2313940"/>
            <a:ext cx="5583555" cy="1076325"/>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USB cable</a:t>
            </a:r>
            <a:endParaRPr lang="en-US" altLang="zh-CN"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micro:bit</a:t>
            </a:r>
            <a:r>
              <a:rPr lang="zh-CN"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robot</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38175" y="200215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
        <p:nvSpPr>
          <p:cNvPr id="3" name="矩形 2"/>
          <p:cNvSpPr/>
          <p:nvPr/>
        </p:nvSpPr>
        <p:spPr>
          <a:xfrm>
            <a:off x="691691" y="2591491"/>
            <a:ext cx="211836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5" name="文本框 4"/>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8" name="文本框 7"/>
          <p:cNvSpPr txBox="1"/>
          <p:nvPr/>
        </p:nvSpPr>
        <p:spPr>
          <a:xfrm>
            <a:off x="2717165" y="4005580"/>
            <a:ext cx="8801735" cy="224536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sym typeface="+mn-ea"/>
              </a:rPr>
              <a:t>Then the micro:bit is connected to the computer through USB, and the computer will pop up a U disk and click the URL in the U disk to enter the programming interface. </a:t>
            </a:r>
            <a:r>
              <a:rPr lang="en-US" sz="2400" dirty="0">
                <a:solidFill>
                  <a:schemeClr val="accent5">
                    <a:lumMod val="75000"/>
                  </a:schemeClr>
                </a:solidFill>
                <a:latin typeface="Arial" panose="020B0604020202020204" pitchFamily="34" charset="0"/>
                <a:ea typeface="Arial" panose="020B0604020202020204" pitchFamily="34" charset="0"/>
                <a:sym typeface="+mn-ea"/>
              </a:rPr>
              <a:t>Input this URL </a:t>
            </a:r>
            <a:r>
              <a:rPr lang="en-US" sz="2400" dirty="0">
                <a:solidFill>
                  <a:srgbClr val="FF0000"/>
                </a:solidFill>
                <a:latin typeface="Arial" panose="020B0604020202020204" pitchFamily="34" charset="0"/>
                <a:ea typeface="Arial" panose="020B0604020202020204" pitchFamily="34" charset="0"/>
                <a:sym typeface="+mn-ea"/>
              </a:rPr>
              <a:t>https://github.com/lzty634158/yahboom_mbit_en </a:t>
            </a:r>
            <a:r>
              <a:rPr lang="en-US" sz="2400" dirty="0">
                <a:solidFill>
                  <a:schemeClr val="accent5">
                    <a:lumMod val="75000"/>
                  </a:schemeClr>
                </a:solidFill>
                <a:latin typeface="Arial" panose="020B0604020202020204" pitchFamily="34" charset="0"/>
                <a:ea typeface="Arial" panose="020B0604020202020204" pitchFamily="34" charset="0"/>
                <a:sym typeface="+mn-ea"/>
              </a:rPr>
              <a:t>to get the package.</a:t>
            </a:r>
            <a:endParaRPr 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endParaRPr lang="zh-CN" altLang="en-US" sz="20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pic>
        <p:nvPicPr>
          <p:cNvPr id="2" name="图片 1"/>
          <p:cNvPicPr>
            <a:picLocks noChangeAspect="1"/>
          </p:cNvPicPr>
          <p:nvPr/>
        </p:nvPicPr>
        <p:blipFill>
          <a:blip r:embed="rId2"/>
          <a:stretch>
            <a:fillRect/>
          </a:stretch>
        </p:blipFill>
        <p:spPr>
          <a:xfrm>
            <a:off x="3667125" y="904875"/>
            <a:ext cx="4857115" cy="5047615"/>
          </a:xfrm>
          <a:prstGeom prst="rect">
            <a:avLst/>
          </a:prstGeom>
        </p:spPr>
      </p:pic>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2"/>
          <a:stretch>
            <a:fillRect/>
          </a:stretch>
        </p:blipFill>
        <p:spPr>
          <a:xfrm>
            <a:off x="4210050" y="1081405"/>
            <a:ext cx="3771265" cy="4695190"/>
          </a:xfrm>
          <a:prstGeom prst="rect">
            <a:avLst/>
          </a:prstGeom>
        </p:spPr>
      </p:pic>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677285" y="829945"/>
            <a:ext cx="5597525" cy="53016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2740025" y="974090"/>
            <a:ext cx="8399780" cy="4733290"/>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3217</Words>
  <Application>WPS 演示</Application>
  <PresentationFormat>自定义</PresentationFormat>
  <Paragraphs>141</Paragraphs>
  <Slides>12</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12</vt:i4>
      </vt:variant>
    </vt:vector>
  </HeadingPairs>
  <TitlesOfParts>
    <vt:vector size="27" baseType="lpstr">
      <vt:lpstr>Arial</vt:lpstr>
      <vt:lpstr>宋体</vt:lpstr>
      <vt:lpstr>Wingdings</vt:lpstr>
      <vt:lpstr>微软雅黑</vt:lpstr>
      <vt:lpstr>方正少儿_GBK</vt:lpstr>
      <vt:lpstr>icomoon</vt:lpstr>
      <vt:lpstr>Yu Gothic UI Semibold</vt:lpstr>
      <vt:lpstr>方正卡通简体</vt:lpstr>
      <vt:lpstr/>
      <vt:lpstr>Arial Unicode MS</vt:lpstr>
      <vt:lpstr>方正喵呜体</vt:lpstr>
      <vt:lpstr>Calibri</vt:lpstr>
      <vt:lpstr>Segoe Print</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Administrator</cp:lastModifiedBy>
  <cp:revision>111</cp:revision>
  <dcterms:created xsi:type="dcterms:W3CDTF">2014-02-21T16:31:00Z</dcterms:created>
  <dcterms:modified xsi:type="dcterms:W3CDTF">2018-04-09T10:22:40Z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