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3"/>
  </p:notesMasterIdLst>
  <p:handoutMasterIdLst>
    <p:handoutMasterId r:id="rId14"/>
  </p:handoutMasterIdLst>
  <p:sldIdLst>
    <p:sldId id="258" r:id="rId3"/>
    <p:sldId id="276" r:id="rId4"/>
    <p:sldId id="262" r:id="rId5"/>
    <p:sldId id="277" r:id="rId6"/>
    <p:sldId id="264" r:id="rId7"/>
    <p:sldId id="265" r:id="rId8"/>
    <p:sldId id="272" r:id="rId9"/>
    <p:sldId id="267" r:id="rId10"/>
    <p:sldId id="278" r:id="rId11"/>
    <p:sldId id="279" r:id="rId12"/>
  </p:sldIdLst>
  <p:sldSz cx="12192000" cy="6858000"/>
  <p:notesSz cx="6858000" cy="9144000"/>
  <p:embeddedFontLst>
    <p:embeddedFont>
      <p:font typeface="icomoon" charset="0"/>
      <p:regular r:id="rId18"/>
    </p:embeddedFont>
    <p:embeddedFont>
      <p:font typeface="Yu Gothic UI Semibold" panose="020B0700000000000000" charset="-128"/>
      <p:bold r:id="rId19"/>
    </p:embeddedFont>
    <p:embeddedFont>
      <p:font typeface="微软雅黑 Light" panose="020B0502040204020203" charset="-122"/>
      <p:regular r:id="rId20"/>
    </p:embeddedFont>
    <p:embeddedFont>
      <p:font typeface="方正卡通简体" panose="03000509000000000000" charset="0"/>
      <p:regular r:id="rId21"/>
    </p:embeddedFont>
    <p:embeddedFont>
      <p:font typeface="方正喵呜体" panose="02010600010101010101" charset="0"/>
      <p:regular r:id="rId22"/>
    </p:embeddedFont>
    <p:embeddedFont>
      <p:font typeface="Calibri" panose="020F0502020204030204" charset="0"/>
      <p:regular r:id="rId23"/>
      <p:bold r:id="rId24"/>
      <p:italic r:id="rId25"/>
      <p:boldItalic r:id="rId2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4FCB"/>
    <a:srgbClr val="5B9BD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21" autoAdjust="0"/>
    <p:restoredTop sz="94660"/>
  </p:normalViewPr>
  <p:slideViewPr>
    <p:cSldViewPr snapToGrid="0">
      <p:cViewPr varScale="1">
        <p:scale>
          <a:sx n="105" d="100"/>
          <a:sy n="105" d="100"/>
        </p:scale>
        <p:origin x="-1038" y="-84"/>
      </p:cViewPr>
      <p:guideLst>
        <p:guide orient="horz" pos="2131"/>
        <p:guide pos="392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font" Target="fonts/font9.fntdata"/><Relationship Id="rId25" Type="http://schemas.openxmlformats.org/officeDocument/2006/relationships/font" Target="fonts/font8.fntdata"/><Relationship Id="rId24" Type="http://schemas.openxmlformats.org/officeDocument/2006/relationships/font" Target="fonts/font7.fntdata"/><Relationship Id="rId23" Type="http://schemas.openxmlformats.org/officeDocument/2006/relationships/font" Target="fonts/font6.fntdata"/><Relationship Id="rId22" Type="http://schemas.openxmlformats.org/officeDocument/2006/relationships/font" Target="fonts/font5.fntdata"/><Relationship Id="rId21" Type="http://schemas.openxmlformats.org/officeDocument/2006/relationships/font" Target="fonts/font4.fntdata"/><Relationship Id="rId20" Type="http://schemas.openxmlformats.org/officeDocument/2006/relationships/font" Target="fonts/font3.fntdata"/><Relationship Id="rId2" Type="http://schemas.openxmlformats.org/officeDocument/2006/relationships/theme" Target="theme/theme1.xml"/><Relationship Id="rId19" Type="http://schemas.openxmlformats.org/officeDocument/2006/relationships/font" Target="fonts/font2.fntdata"/><Relationship Id="rId18" Type="http://schemas.openxmlformats.org/officeDocument/2006/relationships/font" Target="fonts/font1.fntdata"/><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grpSp>
        <p:nvGrpSpPr>
          <p:cNvPr id="7" name="组合 6"/>
          <p:cNvGrpSpPr/>
          <p:nvPr userDrawn="1"/>
        </p:nvGrpSpPr>
        <p:grpSpPr>
          <a:xfrm>
            <a:off x="836686" y="842468"/>
            <a:ext cx="1879218" cy="5299025"/>
            <a:chOff x="0" y="0"/>
            <a:chExt cx="12192000" cy="6858000"/>
          </a:xfrm>
        </p:grpSpPr>
        <p:sp>
          <p:nvSpPr>
            <p:cNvPr id="8" name="矩形 7"/>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2743200" y="842468"/>
            <a:ext cx="8802509" cy="5299025"/>
            <a:chOff x="0" y="0"/>
            <a:chExt cx="12192000" cy="6858000"/>
          </a:xfrm>
        </p:grpSpPr>
        <p:sp>
          <p:nvSpPr>
            <p:cNvPr id="11" name="矩形 10"/>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12"/>
          <p:cNvSpPr/>
          <p:nvPr userDrawn="1"/>
        </p:nvSpPr>
        <p:spPr>
          <a:xfrm>
            <a:off x="11326811" y="759707"/>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userDrawn="1"/>
        </p:nvSpPr>
        <p:spPr>
          <a:xfrm>
            <a:off x="428395" y="373320"/>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 name="组合 14"/>
          <p:cNvGrpSpPr/>
          <p:nvPr userDrawn="1"/>
        </p:nvGrpSpPr>
        <p:grpSpPr>
          <a:xfrm>
            <a:off x="11375265" y="343928"/>
            <a:ext cx="447465" cy="283350"/>
            <a:chOff x="560275" y="3433438"/>
            <a:chExt cx="1198188" cy="758734"/>
          </a:xfrm>
        </p:grpSpPr>
        <p:sp>
          <p:nvSpPr>
            <p:cNvPr id="1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userDrawn="1"/>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030803-5243-48BD-A46E-7FD8BD1AAA4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CC821D-CD86-482A-88A1-248540F6B868}" type="slidenum">
              <a:rPr lang="zh-CN" altLang="en-US" smtClean="0"/>
            </a:fld>
            <a:endParaRPr lang="zh-CN" altLang="en-US"/>
          </a:p>
        </p:txBody>
      </p:sp>
      <p:sp>
        <p:nvSpPr>
          <p:cNvPr id="7" name="矩形 6"/>
          <p:cNvSpPr/>
          <p:nvPr userDrawn="1"/>
        </p:nvSpPr>
        <p:spPr>
          <a:xfrm>
            <a:off x="0" y="0"/>
            <a:ext cx="12192000" cy="6858000"/>
          </a:xfrm>
          <a:prstGeom prst="rect">
            <a:avLst/>
          </a:prstGeom>
          <a:blipFill dpi="0" rotWithShape="0">
            <a:blip r:embed="rId1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12192000" cy="6858000"/>
          </a:xfrm>
          <a:prstGeom prst="rect">
            <a:avLst/>
          </a:prstGeom>
          <a:solidFill>
            <a:srgbClr val="5B9BD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slide" Target="slide6.xml"/><Relationship Id="rId4" Type="http://schemas.openxmlformats.org/officeDocument/2006/relationships/slide" Target="slide5.xml"/><Relationship Id="rId3" Type="http://schemas.openxmlformats.org/officeDocument/2006/relationships/slide" Target="slide1.xml"/><Relationship Id="rId2" Type="http://schemas.openxmlformats.org/officeDocument/2006/relationships/slide" Target="slide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10.png"/><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1" Type="http://schemas.openxmlformats.org/officeDocument/2006/relationships/slideLayout" Target="../slideLayouts/slideLayout13.xml"/><Relationship Id="rId10" Type="http://schemas.openxmlformats.org/officeDocument/2006/relationships/image" Target="../media/image12.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04870" y="4572436"/>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10555619" y="566833"/>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9890083" y="4217499"/>
            <a:ext cx="942537" cy="57674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stretch>
            <a:fillRect/>
          </a:stretch>
        </p:blipFill>
        <p:spPr>
          <a:xfrm>
            <a:off x="1696085" y="1127125"/>
            <a:ext cx="8550275" cy="3538220"/>
          </a:xfrm>
          <a:prstGeom prst="rect">
            <a:avLst/>
          </a:prstGeom>
          <a:ln w="57150">
            <a:solidFill>
              <a:srgbClr val="5B9BD5"/>
            </a:solidFill>
          </a:ln>
        </p:spPr>
      </p:pic>
      <p:sp>
        <p:nvSpPr>
          <p:cNvPr id="29" name="任意多边形 28"/>
          <p:cNvSpPr/>
          <p:nvPr/>
        </p:nvSpPr>
        <p:spPr>
          <a:xfrm>
            <a:off x="1176501" y="608871"/>
            <a:ext cx="1069145" cy="65421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061574" y="2002439"/>
            <a:ext cx="3818633" cy="706755"/>
          </a:xfrm>
          <a:prstGeom prst="rect">
            <a:avLst/>
          </a:prstGeom>
          <a:noFill/>
        </p:spPr>
        <p:txBody>
          <a:bodyPr wrap="square" rtlCol="0">
            <a:spAutoFit/>
            <a:scene3d>
              <a:camera prst="orthographicFront"/>
              <a:lightRig rig="threePt" dir="t"/>
            </a:scene3d>
          </a:bodyPr>
          <a:p>
            <a:pPr algn="ctr"/>
            <a:r>
              <a:rPr lang="en-US" altLang="zh-CN" sz="40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Lesson 5</a:t>
            </a:r>
            <a:endParaRPr lang="en-US" altLang="zh-CN" sz="40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5" name="文本框 4"/>
          <p:cNvSpPr txBox="1"/>
          <p:nvPr/>
        </p:nvSpPr>
        <p:spPr>
          <a:xfrm>
            <a:off x="1945640" y="3137535"/>
            <a:ext cx="8300720" cy="583565"/>
          </a:xfrm>
          <a:prstGeom prst="rect">
            <a:avLst/>
          </a:prstGeom>
          <a:noFill/>
        </p:spPr>
        <p:txBody>
          <a:bodyPr wrap="square" rtlCol="0">
            <a:spAutoFit/>
          </a:bodyPr>
          <a:p>
            <a:pPr algn="ctr"/>
            <a:r>
              <a:rPr lang="en-US" altLang="zh-CN"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micro:bit</a:t>
            </a:r>
            <a:r>
              <a:rPr lang="zh-CN" altLang="en-US"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 </a:t>
            </a:r>
            <a:r>
              <a:rPr lang="en-US" altLang="zh-CN"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basic lesson 5</a:t>
            </a:r>
            <a:r>
              <a:rPr lang="zh-CN" altLang="en-US"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 </a:t>
            </a:r>
            <a:r>
              <a:rPr lang="en-US" altLang="zh-CN"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a:t>
            </a:r>
            <a:r>
              <a:rPr lang="en-US"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Direction follower”</a:t>
            </a:r>
            <a:endParaRPr lang="en-US"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6" name="任意多边形 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7" name="图片 6" descr="logo"/>
          <p:cNvPicPr>
            <a:picLocks noChangeAspect="1"/>
          </p:cNvPicPr>
          <p:nvPr/>
        </p:nvPicPr>
        <p:blipFill>
          <a:blip r:embed="rId2"/>
          <a:stretch>
            <a:fillRect/>
          </a:stretch>
        </p:blipFill>
        <p:spPr>
          <a:xfrm>
            <a:off x="296545" y="45085"/>
            <a:ext cx="1233170" cy="76454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2597834" y="755699"/>
            <a:ext cx="6996332" cy="3961052"/>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 </a:t>
            </a:r>
            <a:endParaRPr lang="zh-CN" altLang="en-US" dirty="0"/>
          </a:p>
        </p:txBody>
      </p:sp>
      <p:grpSp>
        <p:nvGrpSpPr>
          <p:cNvPr id="16" name="组合 15"/>
          <p:cNvGrpSpPr/>
          <p:nvPr/>
        </p:nvGrpSpPr>
        <p:grpSpPr>
          <a:xfrm>
            <a:off x="3656236" y="3261927"/>
            <a:ext cx="447465" cy="283350"/>
            <a:chOff x="560275" y="3433438"/>
            <a:chExt cx="1198188" cy="758734"/>
          </a:xfrm>
        </p:grpSpPr>
        <p:sp>
          <p:nvSpPr>
            <p:cNvPr id="17"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任意多边形 18"/>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729230" y="3028950"/>
            <a:ext cx="7263765" cy="922020"/>
          </a:xfrm>
          <a:prstGeom prst="rect">
            <a:avLst/>
          </a:prstGeom>
          <a:noFill/>
        </p:spPr>
        <p:txBody>
          <a:bodyPr wrap="square" rtlCol="0">
            <a:spAutoFit/>
          </a:bodyPr>
          <a:lstStyle/>
          <a:p>
            <a:pPr algn="dist"/>
            <a:r>
              <a:rPr lang="zh-CN" altLang="en-US" sz="5400" dirty="0">
                <a:solidFill>
                  <a:schemeClr val="accent5">
                    <a:lumMod val="75000"/>
                  </a:schemeClr>
                </a:solidFill>
                <a:latin typeface="Arial" panose="020B0604020202020204" pitchFamily="34" charset="0"/>
                <a:ea typeface="Arial" panose="020B0604020202020204" pitchFamily="34" charset="0"/>
              </a:rPr>
              <a:t>Thanks for watching！</a:t>
            </a:r>
            <a:endParaRPr lang="zh-CN" altLang="en-US" sz="5400" dirty="0">
              <a:solidFill>
                <a:schemeClr val="accent5">
                  <a:lumMod val="75000"/>
                </a:schemeClr>
              </a:solidFill>
              <a:latin typeface="Arial" panose="020B0604020202020204" pitchFamily="34" charset="0"/>
              <a:ea typeface="Arial" panose="020B0604020202020204" pitchFamily="34" charset="0"/>
            </a:endParaRPr>
          </a:p>
        </p:txBody>
      </p:sp>
      <p:sp>
        <p:nvSpPr>
          <p:cNvPr id="22" name="任意多边形 21"/>
          <p:cNvSpPr/>
          <p:nvPr/>
        </p:nvSpPr>
        <p:spPr>
          <a:xfrm>
            <a:off x="9891876" y="829994"/>
            <a:ext cx="1451304" cy="88806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094286" y="1072882"/>
            <a:ext cx="1046480" cy="645160"/>
          </a:xfrm>
          <a:prstGeom prst="rect">
            <a:avLst/>
          </a:prstGeom>
          <a:noFill/>
        </p:spPr>
        <p:txBody>
          <a:bodyPr wrap="none" rtlCol="0">
            <a:spAutoFit/>
          </a:bodyPr>
          <a:lstStyle/>
          <a:p>
            <a:pPr algn="ctr"/>
            <a:r>
              <a:rPr lang="en-US" altLang="zh-CN" dirty="0">
                <a:solidFill>
                  <a:schemeClr val="accent5">
                    <a:lumMod val="75000"/>
                  </a:schemeClr>
                </a:solidFill>
                <a:latin typeface="Arial" panose="020B0604020202020204" pitchFamily="34" charset="0"/>
                <a:ea typeface="Arial" panose="020B0604020202020204" pitchFamily="34" charset="0"/>
              </a:rPr>
              <a:t>micro:bit</a:t>
            </a:r>
            <a:endParaRPr lang="en-US" altLang="zh-CN" dirty="0">
              <a:solidFill>
                <a:schemeClr val="accent5">
                  <a:lumMod val="75000"/>
                </a:schemeClr>
              </a:solidFill>
              <a:latin typeface="Arial" panose="020B0604020202020204" pitchFamily="34" charset="0"/>
              <a:ea typeface="Arial" panose="020B0604020202020204" pitchFamily="34" charset="0"/>
            </a:endParaRPr>
          </a:p>
          <a:p>
            <a:pPr algn="ctr"/>
            <a:r>
              <a:rPr lang="en-US" altLang="zh-CN" dirty="0">
                <a:solidFill>
                  <a:schemeClr val="accent5">
                    <a:lumMod val="75000"/>
                  </a:schemeClr>
                </a:solidFill>
                <a:latin typeface="Arial" panose="020B0604020202020204" pitchFamily="34" charset="0"/>
                <a:ea typeface="Arial" panose="020B0604020202020204" pitchFamily="34" charset="0"/>
              </a:rPr>
              <a:t>project </a:t>
            </a:r>
            <a:endParaRPr lang="en-US" altLang="zh-CN" dirty="0">
              <a:solidFill>
                <a:schemeClr val="accent5">
                  <a:lumMod val="75000"/>
                </a:schemeClr>
              </a:solidFill>
              <a:latin typeface="Arial" panose="020B0604020202020204" pitchFamily="34" charset="0"/>
              <a:ea typeface="Arial" panose="020B0604020202020204" pitchFamily="34" charset="0"/>
            </a:endParaRPr>
          </a:p>
        </p:txBody>
      </p:sp>
      <p:grpSp>
        <p:nvGrpSpPr>
          <p:cNvPr id="25" name="组合 24"/>
          <p:cNvGrpSpPr/>
          <p:nvPr/>
        </p:nvGrpSpPr>
        <p:grpSpPr>
          <a:xfrm>
            <a:off x="518733" y="3918177"/>
            <a:ext cx="2146300" cy="1272213"/>
            <a:chOff x="5213810" y="4721826"/>
            <a:chExt cx="2146300" cy="1272213"/>
          </a:xfrm>
        </p:grpSpPr>
        <p:sp>
          <p:nvSpPr>
            <p:cNvPr id="26" name="任意多边形 25"/>
            <p:cNvSpPr/>
            <p:nvPr/>
          </p:nvSpPr>
          <p:spPr>
            <a:xfrm>
              <a:off x="5213810" y="4721826"/>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532580" y="5217126"/>
              <a:ext cx="1827530" cy="645160"/>
            </a:xfrm>
            <a:prstGeom prst="rect">
              <a:avLst/>
            </a:prstGeom>
            <a:noFill/>
          </p:spPr>
          <p:txBody>
            <a:bodyPr wrap="square" rtlCol="0">
              <a:spAutoFit/>
            </a:bodyPr>
            <a:lstStyle/>
            <a:p>
              <a:r>
                <a:rPr lang="en-US" altLang="zh-CN" dirty="0">
                  <a:solidFill>
                    <a:schemeClr val="accent5">
                      <a:lumMod val="75000"/>
                    </a:schemeClr>
                  </a:solidFill>
                  <a:latin typeface="Arial" panose="020B0604020202020204" pitchFamily="34" charset="0"/>
                  <a:ea typeface="Arial" panose="020B0604020202020204" pitchFamily="34" charset="0"/>
                </a:rPr>
                <a:t>Powered by  </a:t>
              </a:r>
              <a:r>
                <a:rPr lang="zh-CN" altLang="en-US" dirty="0">
                  <a:solidFill>
                    <a:schemeClr val="accent5">
                      <a:lumMod val="75000"/>
                    </a:schemeClr>
                  </a:solidFill>
                  <a:latin typeface="Arial" panose="020B0604020202020204" pitchFamily="34" charset="0"/>
                  <a:ea typeface="Arial" panose="020B0604020202020204" pitchFamily="34" charset="0"/>
                </a:rPr>
                <a:t>YahBoom</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gr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entry</a:t>
            </a:r>
            <a:r>
              <a:rPr lang="zh-CN" altLang="en-US" sz="3200">
                <a:solidFill>
                  <a:schemeClr val="bg1"/>
                </a:solidFill>
                <a:latin typeface="Arial" panose="020B0604020202020204" pitchFamily="34" charset="0"/>
                <a:ea typeface="Arial" panose="020B0604020202020204" pitchFamily="34" charset="0"/>
              </a:rPr>
              <a:t>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3" name="任意多边形 2"/>
          <p:cNvSpPr/>
          <p:nvPr/>
        </p:nvSpPr>
        <p:spPr>
          <a:xfrm>
            <a:off x="0" y="5894070"/>
            <a:ext cx="12192000" cy="97599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2" name="图片 1" descr="logo"/>
          <p:cNvPicPr>
            <a:picLocks noChangeAspect="1"/>
          </p:cNvPicPr>
          <p:nvPr/>
        </p:nvPicPr>
        <p:blipFill>
          <a:blip r:embed="rId1"/>
          <a:stretch>
            <a:fillRect/>
          </a:stretch>
        </p:blipFill>
        <p:spPr>
          <a:xfrm>
            <a:off x="75565" y="45085"/>
            <a:ext cx="1566545" cy="970915"/>
          </a:xfrm>
          <a:prstGeom prst="rect">
            <a:avLst/>
          </a:prstGeom>
        </p:spPr>
      </p:pic>
    </p:spTree>
  </p:cSld>
  <p:clrMapOvr>
    <a:masterClrMapping/>
  </p:clrMapOvr>
  <p:transition>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2491" y="778968"/>
            <a:ext cx="10899418" cy="5299025"/>
            <a:chOff x="0" y="0"/>
            <a:chExt cx="12192000" cy="6858000"/>
          </a:xfrm>
        </p:grpSpPr>
        <p:sp>
          <p:nvSpPr>
            <p:cNvPr id="13" name="矩形 12"/>
            <p:cNvSpPr/>
            <p:nvPr/>
          </p:nvSpPr>
          <p:spPr>
            <a:xfrm>
              <a:off x="0" y="0"/>
              <a:ext cx="12192000" cy="6858000"/>
            </a:xfrm>
            <a:prstGeom prst="rect">
              <a:avLst/>
            </a:prstGeom>
            <a:blipFill dpi="0" rotWithShape="0">
              <a:blip r:embed="rId1"/>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228598" y="5118134"/>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任意多边形 29"/>
          <p:cNvSpPr/>
          <p:nvPr/>
        </p:nvSpPr>
        <p:spPr>
          <a:xfrm>
            <a:off x="11280687" y="1444203"/>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43539" y="335914"/>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5" name="组合 34"/>
          <p:cNvGrpSpPr/>
          <p:nvPr/>
        </p:nvGrpSpPr>
        <p:grpSpPr>
          <a:xfrm>
            <a:off x="11280688" y="56591"/>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920607" y="2473706"/>
            <a:ext cx="7537790" cy="846183"/>
            <a:chOff x="1374507" y="1292335"/>
            <a:chExt cx="7537790" cy="846183"/>
          </a:xfrm>
        </p:grpSpPr>
        <p:sp>
          <p:nvSpPr>
            <p:cNvPr id="18" name="文本框 17"/>
            <p:cNvSpPr txBox="1"/>
            <p:nvPr/>
          </p:nvSpPr>
          <p:spPr>
            <a:xfrm>
              <a:off x="1459489" y="1292335"/>
              <a:ext cx="721995"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Part1</a:t>
              </a:r>
              <a:endParaRPr lang="en-US" altLang="zh-CN" dirty="0" smtClean="0">
                <a:latin typeface="Arial" panose="020B0604020202020204" pitchFamily="34" charset="0"/>
                <a:ea typeface="Arial" panose="020B0604020202020204" pitchFamily="34" charset="0"/>
              </a:endParaRPr>
            </a:p>
          </p:txBody>
        </p:sp>
        <p:sp>
          <p:nvSpPr>
            <p:cNvPr id="19" name="文本框 18"/>
            <p:cNvSpPr txBox="1"/>
            <p:nvPr/>
          </p:nvSpPr>
          <p:spPr>
            <a:xfrm>
              <a:off x="1374507" y="1754802"/>
              <a:ext cx="1681480" cy="368300"/>
            </a:xfrm>
            <a:prstGeom prst="rect">
              <a:avLst/>
            </a:prstGeom>
            <a:noFill/>
          </p:spPr>
          <p:txBody>
            <a:bodyPr wrap="none" rtlCol="0">
              <a:spAutoFit/>
            </a:bodyPr>
            <a:lstStyle/>
            <a:p>
              <a:pPr algn="l"/>
              <a:r>
                <a:rPr lang="zh-CN" altLang="en-US" dirty="0">
                  <a:solidFill>
                    <a:srgbClr val="0070C0"/>
                  </a:solidFill>
                  <a:latin typeface="Arial" panose="020B0604020202020204" pitchFamily="34" charset="0"/>
                  <a:ea typeface="Arial" panose="020B0604020202020204" pitchFamily="34" charset="0"/>
                  <a:hlinkClick r:id="rId2" action="ppaction://hlinksldjump"/>
                </a:rPr>
                <a:t>Learning goals</a:t>
              </a:r>
              <a:endParaRPr lang="zh-CN" altLang="en-US" dirty="0">
                <a:solidFill>
                  <a:srgbClr val="0070C0"/>
                </a:solidFill>
                <a:latin typeface="Arial" panose="020B0604020202020204" pitchFamily="34" charset="0"/>
                <a:ea typeface="Arial" panose="020B0604020202020204" pitchFamily="34" charset="0"/>
              </a:endParaRPr>
            </a:p>
          </p:txBody>
        </p:sp>
        <p:sp>
          <p:nvSpPr>
            <p:cNvPr id="24" name="文本框 23"/>
            <p:cNvSpPr txBox="1"/>
            <p:nvPr/>
          </p:nvSpPr>
          <p:spPr>
            <a:xfrm>
              <a:off x="3278949" y="1292335"/>
              <a:ext cx="782955"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 2</a:t>
              </a:r>
              <a:endParaRPr lang="zh-CN" altLang="en-US" dirty="0">
                <a:latin typeface="Arial" panose="020B0604020202020204" pitchFamily="34" charset="0"/>
                <a:ea typeface="Arial" panose="020B0604020202020204" pitchFamily="34" charset="0"/>
              </a:endParaRPr>
            </a:p>
          </p:txBody>
        </p:sp>
        <p:sp>
          <p:nvSpPr>
            <p:cNvPr id="25" name="文本框 24"/>
            <p:cNvSpPr txBox="1"/>
            <p:nvPr/>
          </p:nvSpPr>
          <p:spPr>
            <a:xfrm>
              <a:off x="3195436" y="1754802"/>
              <a:ext cx="1363980" cy="368300"/>
            </a:xfrm>
            <a:prstGeom prst="rect">
              <a:avLst/>
            </a:prstGeom>
            <a:noFill/>
          </p:spPr>
          <p:txBody>
            <a:bodyPr wrap="none" rtlCol="0">
              <a:spAutoFit/>
            </a:bodyPr>
            <a:lstStyle/>
            <a:p>
              <a:pPr algn="l"/>
              <a:r>
                <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3" action="ppaction://hlinksldjump"/>
                </a:rPr>
                <a:t>Preparation</a:t>
              </a:r>
              <a:endPar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3" action="ppaction://hlinksldjump"/>
              </a:endParaRPr>
            </a:p>
          </p:txBody>
        </p:sp>
        <p:sp>
          <p:nvSpPr>
            <p:cNvPr id="27" name="文本框 26"/>
            <p:cNvSpPr txBox="1"/>
            <p:nvPr/>
          </p:nvSpPr>
          <p:spPr>
            <a:xfrm>
              <a:off x="5271947" y="1312655"/>
              <a:ext cx="709295"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Part3</a:t>
              </a:r>
              <a:endParaRPr lang="zh-CN" altLang="en-US" dirty="0">
                <a:latin typeface="Arial" panose="020B0604020202020204" pitchFamily="34" charset="0"/>
                <a:ea typeface="Arial" panose="020B0604020202020204" pitchFamily="34" charset="0"/>
              </a:endParaRPr>
            </a:p>
          </p:txBody>
        </p:sp>
        <p:sp>
          <p:nvSpPr>
            <p:cNvPr id="28" name="文本框 27"/>
            <p:cNvSpPr txBox="1"/>
            <p:nvPr/>
          </p:nvSpPr>
          <p:spPr>
            <a:xfrm>
              <a:off x="5155414" y="1754802"/>
              <a:ext cx="1948180" cy="368300"/>
            </a:xfrm>
            <a:prstGeom prst="rect">
              <a:avLst/>
            </a:prstGeom>
            <a:noFill/>
          </p:spPr>
          <p:txBody>
            <a:bodyPr wrap="none" rtlCol="0">
              <a:spAutoFit/>
            </a:bodyPr>
            <a:lstStyle/>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Search for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32" name="文本框 31"/>
            <p:cNvSpPr txBox="1"/>
            <p:nvPr/>
          </p:nvSpPr>
          <p:spPr>
            <a:xfrm>
              <a:off x="7180936" y="1292511"/>
              <a:ext cx="781050"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 4</a:t>
              </a:r>
              <a:endParaRPr lang="zh-CN" altLang="en-US" dirty="0">
                <a:latin typeface="Arial" panose="020B0604020202020204" pitchFamily="34" charset="0"/>
                <a:ea typeface="Arial" panose="020B0604020202020204" pitchFamily="34" charset="0"/>
              </a:endParaRPr>
            </a:p>
          </p:txBody>
        </p:sp>
        <p:sp>
          <p:nvSpPr>
            <p:cNvPr id="34" name="文本框 33"/>
            <p:cNvSpPr txBox="1"/>
            <p:nvPr/>
          </p:nvSpPr>
          <p:spPr>
            <a:xfrm>
              <a:off x="7103817" y="1770218"/>
              <a:ext cx="1808480" cy="368300"/>
            </a:xfrm>
            <a:prstGeom prst="rect">
              <a:avLst/>
            </a:prstGeom>
            <a:noFill/>
          </p:spPr>
          <p:txBody>
            <a:bodyPr wrap="none" rtlCol="0">
              <a:spAutoFit/>
            </a:bodyPr>
            <a:lstStyle/>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4" action="ppaction://hlinksldjump"/>
                </a:rPr>
                <a:t>Combin</a:t>
              </a:r>
              <a:r>
                <a:rPr lang="en-US" altLang="zh-CN" dirty="0">
                  <a:solidFill>
                    <a:schemeClr val="accent5">
                      <a:lumMod val="75000"/>
                    </a:schemeClr>
                  </a:solidFill>
                  <a:latin typeface="Arial" panose="020B0604020202020204" pitchFamily="34" charset="0"/>
                  <a:ea typeface="Arial" panose="020B0604020202020204" pitchFamily="34" charset="0"/>
                  <a:hlinkClick r:id="rId4" action="ppaction://hlinksldjump"/>
                </a:rPr>
                <a:t>e</a:t>
              </a:r>
              <a:r>
                <a:rPr lang="zh-CN" altLang="en-US" dirty="0">
                  <a:solidFill>
                    <a:schemeClr val="accent5">
                      <a:lumMod val="75000"/>
                    </a:schemeClr>
                  </a:solidFill>
                  <a:latin typeface="Arial" panose="020B0604020202020204" pitchFamily="34" charset="0"/>
                  <a:ea typeface="Arial" panose="020B0604020202020204" pitchFamily="34" charset="0"/>
                  <a:hlinkClick r:id="rId4" action="ppaction://hlinksldjump"/>
                </a:rPr>
                <a:t>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grpSp>
      <p:sp>
        <p:nvSpPr>
          <p:cNvPr id="3" name="文本框 2"/>
          <p:cNvSpPr txBox="1"/>
          <p:nvPr/>
        </p:nvSpPr>
        <p:spPr>
          <a:xfrm>
            <a:off x="781050" y="133350"/>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8" name="任意多边形 7"/>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9" name="文本框 8"/>
          <p:cNvSpPr txBox="1"/>
          <p:nvPr/>
        </p:nvSpPr>
        <p:spPr>
          <a:xfrm>
            <a:off x="9822536" y="2473882"/>
            <a:ext cx="774065" cy="368300"/>
          </a:xfrm>
          <a:prstGeom prst="rect">
            <a:avLst/>
          </a:prstGeom>
          <a:solidFill>
            <a:schemeClr val="accent5">
              <a:lumMod val="20000"/>
              <a:lumOff val="80000"/>
            </a:schemeClr>
          </a:solidFill>
        </p:spPr>
        <p:txBody>
          <a:bodyPr wrap="none" rtlCol="0">
            <a:spAutoFit/>
          </a:bodyPr>
          <a:p>
            <a:r>
              <a:rPr lang="en-US" altLang="zh-CN" dirty="0" smtClean="0">
                <a:latin typeface="Arial" panose="020B0604020202020204" pitchFamily="34" charset="0"/>
                <a:ea typeface="Arial" panose="020B0604020202020204" pitchFamily="34" charset="0"/>
              </a:rPr>
              <a:t>Part </a:t>
            </a:r>
            <a:r>
              <a:rPr lang="en-US" dirty="0" smtClean="0">
                <a:latin typeface="Arial" panose="020B0604020202020204" pitchFamily="34" charset="0"/>
                <a:ea typeface="Arial" panose="020B0604020202020204" pitchFamily="34" charset="0"/>
              </a:rPr>
              <a:t>5</a:t>
            </a:r>
            <a:endParaRPr lang="en-US" dirty="0">
              <a:latin typeface="Arial" panose="020B0604020202020204" pitchFamily="34" charset="0"/>
              <a:ea typeface="Arial" panose="020B0604020202020204" pitchFamily="34" charset="0"/>
            </a:endParaRPr>
          </a:p>
        </p:txBody>
      </p:sp>
      <p:sp>
        <p:nvSpPr>
          <p:cNvPr id="10" name="文本框 9"/>
          <p:cNvSpPr txBox="1"/>
          <p:nvPr/>
        </p:nvSpPr>
        <p:spPr>
          <a:xfrm>
            <a:off x="9726367" y="2936349"/>
            <a:ext cx="1287780" cy="645160"/>
          </a:xfrm>
          <a:prstGeom prst="rect">
            <a:avLst/>
          </a:prstGeom>
          <a:noFill/>
        </p:spPr>
        <p:txBody>
          <a:bodyPr wrap="none" rtlCol="0">
            <a:spAutoFit/>
          </a:bodyPr>
          <a:p>
            <a:pPr algn="l"/>
            <a:r>
              <a:rPr lang="en-US" altLang="zh-CN" dirty="0">
                <a:solidFill>
                  <a:schemeClr val="accent5">
                    <a:lumMod val="75000"/>
                  </a:schemeClr>
                </a:solidFill>
                <a:latin typeface="Arial" panose="020B0604020202020204" pitchFamily="34" charset="0"/>
                <a:ea typeface="Arial" panose="020B0604020202020204" pitchFamily="34" charset="0"/>
                <a:hlinkClick r:id="rId5" action="ppaction://hlinksldjump"/>
              </a:rPr>
              <a:t>Have a try </a:t>
            </a:r>
            <a:endParaRPr lang="en-US" altLang="zh-CN" dirty="0">
              <a:solidFill>
                <a:schemeClr val="accent5">
                  <a:lumMod val="75000"/>
                </a:schemeClr>
              </a:solidFill>
              <a:latin typeface="Arial" panose="020B0604020202020204" pitchFamily="34" charset="0"/>
              <a:ea typeface="Arial" panose="020B0604020202020204" pitchFamily="34" charset="0"/>
              <a:hlinkClick r:id="rId5" action="ppaction://hlinksldjump"/>
            </a:endParaRPr>
          </a:p>
          <a:p>
            <a:pPr algn="l"/>
            <a:endParaRPr lang="en-US" altLang="zh-CN" dirty="0">
              <a:solidFill>
                <a:schemeClr val="accent5">
                  <a:lumMod val="75000"/>
                </a:schemeClr>
              </a:solidFill>
              <a:latin typeface="Arial" panose="020B0604020202020204" pitchFamily="34" charset="0"/>
              <a:ea typeface="Arial" panose="020B0604020202020204" pitchFamily="34" charset="0"/>
              <a:hlinkClick r:id="rId5" action="ppaction://hlinksldjump"/>
            </a:endParaRPr>
          </a:p>
        </p:txBody>
      </p:sp>
      <p:pic>
        <p:nvPicPr>
          <p:cNvPr id="6" name="图片 5" descr="logo"/>
          <p:cNvPicPr>
            <a:picLocks noChangeAspect="1"/>
          </p:cNvPicPr>
          <p:nvPr/>
        </p:nvPicPr>
        <p:blipFill>
          <a:blip r:embed="rId6"/>
          <a:stretch>
            <a:fillRect/>
          </a:stretch>
        </p:blipFill>
        <p:spPr>
          <a:xfrm>
            <a:off x="1322705" y="56515"/>
            <a:ext cx="1225550" cy="759460"/>
          </a:xfrm>
          <a:prstGeom prst="rect">
            <a:avLst/>
          </a:prstGeom>
        </p:spPr>
      </p:pic>
      <p:sp>
        <p:nvSpPr>
          <p:cNvPr id="5" name="文本框 4"/>
          <p:cNvSpPr txBox="1"/>
          <p:nvPr/>
        </p:nvSpPr>
        <p:spPr>
          <a:xfrm>
            <a:off x="106380" y="642387"/>
            <a:ext cx="1427480" cy="521970"/>
          </a:xfrm>
          <a:prstGeom prst="rect">
            <a:avLst/>
          </a:prstGeom>
          <a:noFill/>
        </p:spPr>
        <p:txBody>
          <a:bodyPr wrap="none" rtlCol="0">
            <a:spAutoFit/>
          </a:bodyPr>
          <a:p>
            <a:pPr algn="l"/>
            <a:r>
              <a:rPr lang="en-US" altLang="zh-CN" sz="2800" dirty="0" smtClean="0">
                <a:solidFill>
                  <a:schemeClr val="accent5">
                    <a:lumMod val="75000"/>
                  </a:schemeClr>
                </a:solidFill>
                <a:latin typeface="Arial" panose="020B0604020202020204" pitchFamily="34" charset="0"/>
                <a:ea typeface="Arial" panose="020B0604020202020204" pitchFamily="34" charset="0"/>
              </a:rPr>
              <a:t>C</a:t>
            </a:r>
            <a:r>
              <a:rPr lang="zh-CN" altLang="en-US" sz="2800" dirty="0" smtClean="0">
                <a:solidFill>
                  <a:schemeClr val="accent5">
                    <a:lumMod val="75000"/>
                  </a:schemeClr>
                </a:solidFill>
                <a:latin typeface="Arial" panose="020B0604020202020204" pitchFamily="34" charset="0"/>
                <a:ea typeface="Arial" panose="020B0604020202020204" pitchFamily="34" charset="0"/>
              </a:rPr>
              <a:t>ontent</a:t>
            </a:r>
            <a:endParaRPr lang="zh-CN" altLang="en-US" sz="2800" dirty="0" smtClean="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blinds/>
      </p:transition>
    </mc:Choice>
    <mc:Fallback>
      <p:transition spd="slow">
        <p:blind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887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1</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4585970" y="4453255"/>
            <a:ext cx="6943090" cy="1753235"/>
          </a:xfrm>
          <a:prstGeom prst="rect">
            <a:avLst/>
          </a:prstGeom>
          <a:noFill/>
        </p:spPr>
        <p:txBody>
          <a:bodyPr wrap="square" rtlCol="0" anchor="t">
            <a:spAutoFit/>
          </a:bodyPr>
          <a:p>
            <a:r>
              <a:rPr lang="en-US" altLang="zh-CN">
                <a:solidFill>
                  <a:schemeClr val="accent1"/>
                </a:solidFill>
                <a:effectLst>
                  <a:outerShdw blurRad="38100" dist="25400" dir="5400000" algn="ctr" rotWithShape="0">
                    <a:srgbClr val="6E747A">
                      <a:alpha val="43000"/>
                    </a:srgbClr>
                  </a:outerShdw>
                </a:effectLst>
                <a:latin typeface="微软雅黑 Light" panose="020B0502040204020203" charset="-122"/>
                <a:ea typeface="微软雅黑 Light" panose="020B0502040204020203" charset="-122"/>
              </a:rPr>
              <a:t>       </a:t>
            </a:r>
            <a:r>
              <a:rPr lang="zh-CN" altLang="en-US">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After downloading the program</a:t>
            </a:r>
            <a:r>
              <a:rPr lang="en-US" altLang="zh-CN">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the bit development board can be swung to the east, west, south, north, northeast, northwest, southeast, southwest eight different directions</a:t>
            </a:r>
            <a:r>
              <a:rPr lang="en-US">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t>
            </a:r>
            <a:r>
              <a:rPr>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You can see that no matter which direction the micro:bit swings, the pointer on the dot will point to this direction.</a:t>
            </a:r>
            <a:endParaRPr>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a:p>
            <a:endParaRPr>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6" name="图片 5" descr="logo"/>
          <p:cNvPicPr>
            <a:picLocks noChangeAspect="1"/>
          </p:cNvPicPr>
          <p:nvPr/>
        </p:nvPicPr>
        <p:blipFill>
          <a:blip r:embed="rId1"/>
          <a:stretch>
            <a:fillRect/>
          </a:stretch>
        </p:blipFill>
        <p:spPr>
          <a:xfrm>
            <a:off x="1624330" y="45085"/>
            <a:ext cx="1233170" cy="764540"/>
          </a:xfrm>
          <a:prstGeom prst="rect">
            <a:avLst/>
          </a:prstGeom>
        </p:spPr>
      </p:pic>
      <p:pic>
        <p:nvPicPr>
          <p:cNvPr id="12" name="图片 11"/>
          <p:cNvPicPr>
            <a:picLocks noChangeAspect="1"/>
          </p:cNvPicPr>
          <p:nvPr/>
        </p:nvPicPr>
        <p:blipFill>
          <a:blip r:embed="rId2"/>
          <a:stretch>
            <a:fillRect/>
          </a:stretch>
        </p:blipFill>
        <p:spPr>
          <a:xfrm rot="16200000">
            <a:off x="3084830" y="1033145"/>
            <a:ext cx="1456055" cy="1694180"/>
          </a:xfrm>
          <a:prstGeom prst="rect">
            <a:avLst/>
          </a:prstGeom>
        </p:spPr>
      </p:pic>
      <p:pic>
        <p:nvPicPr>
          <p:cNvPr id="14" name="图片 13"/>
          <p:cNvPicPr>
            <a:picLocks noChangeAspect="1"/>
          </p:cNvPicPr>
          <p:nvPr/>
        </p:nvPicPr>
        <p:blipFill>
          <a:blip r:embed="rId3"/>
          <a:stretch>
            <a:fillRect/>
          </a:stretch>
        </p:blipFill>
        <p:spPr>
          <a:xfrm>
            <a:off x="7286625" y="1152525"/>
            <a:ext cx="1774825" cy="1456055"/>
          </a:xfrm>
          <a:prstGeom prst="rect">
            <a:avLst/>
          </a:prstGeom>
        </p:spPr>
      </p:pic>
      <p:pic>
        <p:nvPicPr>
          <p:cNvPr id="19" name="图片 18"/>
          <p:cNvPicPr>
            <a:picLocks noChangeAspect="1"/>
          </p:cNvPicPr>
          <p:nvPr/>
        </p:nvPicPr>
        <p:blipFill>
          <a:blip r:embed="rId4"/>
          <a:stretch>
            <a:fillRect/>
          </a:stretch>
        </p:blipFill>
        <p:spPr>
          <a:xfrm>
            <a:off x="5014595" y="1152525"/>
            <a:ext cx="1929765" cy="1455420"/>
          </a:xfrm>
          <a:prstGeom prst="rect">
            <a:avLst/>
          </a:prstGeom>
        </p:spPr>
      </p:pic>
      <p:pic>
        <p:nvPicPr>
          <p:cNvPr id="20" name="图片 19"/>
          <p:cNvPicPr>
            <a:picLocks noChangeAspect="1"/>
          </p:cNvPicPr>
          <p:nvPr/>
        </p:nvPicPr>
        <p:blipFill>
          <a:blip r:embed="rId5"/>
          <a:stretch>
            <a:fillRect/>
          </a:stretch>
        </p:blipFill>
        <p:spPr>
          <a:xfrm>
            <a:off x="9421495" y="1152525"/>
            <a:ext cx="1867535" cy="1455420"/>
          </a:xfrm>
          <a:prstGeom prst="rect">
            <a:avLst/>
          </a:prstGeom>
        </p:spPr>
      </p:pic>
      <p:pic>
        <p:nvPicPr>
          <p:cNvPr id="24" name="图片 23"/>
          <p:cNvPicPr>
            <a:picLocks noChangeAspect="1"/>
          </p:cNvPicPr>
          <p:nvPr/>
        </p:nvPicPr>
        <p:blipFill>
          <a:blip r:embed="rId6"/>
          <a:stretch>
            <a:fillRect/>
          </a:stretch>
        </p:blipFill>
        <p:spPr>
          <a:xfrm>
            <a:off x="2936875" y="2896870"/>
            <a:ext cx="1765935" cy="1404620"/>
          </a:xfrm>
          <a:prstGeom prst="rect">
            <a:avLst/>
          </a:prstGeom>
        </p:spPr>
      </p:pic>
      <p:pic>
        <p:nvPicPr>
          <p:cNvPr id="32" name="图片 31"/>
          <p:cNvPicPr>
            <a:picLocks noChangeAspect="1"/>
          </p:cNvPicPr>
          <p:nvPr/>
        </p:nvPicPr>
        <p:blipFill>
          <a:blip r:embed="rId7"/>
          <a:stretch>
            <a:fillRect/>
          </a:stretch>
        </p:blipFill>
        <p:spPr>
          <a:xfrm>
            <a:off x="5014595" y="2897505"/>
            <a:ext cx="1929130" cy="1450975"/>
          </a:xfrm>
          <a:prstGeom prst="rect">
            <a:avLst/>
          </a:prstGeom>
        </p:spPr>
      </p:pic>
      <p:pic>
        <p:nvPicPr>
          <p:cNvPr id="34" name="图片 33"/>
          <p:cNvPicPr>
            <a:picLocks noChangeAspect="1"/>
          </p:cNvPicPr>
          <p:nvPr/>
        </p:nvPicPr>
        <p:blipFill>
          <a:blip r:embed="rId8"/>
          <a:stretch>
            <a:fillRect/>
          </a:stretch>
        </p:blipFill>
        <p:spPr>
          <a:xfrm>
            <a:off x="7259955" y="2931160"/>
            <a:ext cx="1801495" cy="1408430"/>
          </a:xfrm>
          <a:prstGeom prst="rect">
            <a:avLst/>
          </a:prstGeom>
        </p:spPr>
      </p:pic>
      <p:pic>
        <p:nvPicPr>
          <p:cNvPr id="35" name="图片 34"/>
          <p:cNvPicPr>
            <a:picLocks noChangeAspect="1"/>
          </p:cNvPicPr>
          <p:nvPr/>
        </p:nvPicPr>
        <p:blipFill>
          <a:blip r:embed="rId9"/>
          <a:stretch>
            <a:fillRect/>
          </a:stretch>
        </p:blipFill>
        <p:spPr>
          <a:xfrm>
            <a:off x="9421495" y="2931160"/>
            <a:ext cx="1704975" cy="1408430"/>
          </a:xfrm>
          <a:prstGeom prst="rect">
            <a:avLst/>
          </a:prstGeom>
        </p:spPr>
      </p:pic>
      <p:sp>
        <p:nvSpPr>
          <p:cNvPr id="5" name="矩形 4"/>
          <p:cNvSpPr/>
          <p:nvPr/>
        </p:nvSpPr>
        <p:spPr>
          <a:xfrm>
            <a:off x="1102298" y="2243682"/>
            <a:ext cx="199136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Learning goals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pic>
        <p:nvPicPr>
          <p:cNvPr id="3" name="图片 2"/>
          <p:cNvPicPr>
            <a:picLocks noChangeAspect="1"/>
          </p:cNvPicPr>
          <p:nvPr/>
        </p:nvPicPr>
        <p:blipFill>
          <a:blip r:embed="rId10"/>
          <a:stretch>
            <a:fillRect/>
          </a:stretch>
        </p:blipFill>
        <p:spPr>
          <a:xfrm>
            <a:off x="2740025" y="4453255"/>
            <a:ext cx="1845945" cy="1651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blinds dir="vert"/>
      </p:transition>
    </mc:Choice>
    <mc:Fallback>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506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a:t>
            </a:r>
            <a:r>
              <a:rPr lang="en-US" sz="2800" dirty="0" smtClean="0">
                <a:solidFill>
                  <a:schemeClr val="accent5">
                    <a:lumMod val="75000"/>
                  </a:schemeClr>
                </a:solidFill>
                <a:latin typeface="Arial" panose="020B0604020202020204" pitchFamily="34" charset="0"/>
                <a:ea typeface="Arial" panose="020B0604020202020204" pitchFamily="34" charset="0"/>
              </a:rPr>
              <a:t>2</a:t>
            </a:r>
            <a:endParaRPr lang="en-US" sz="2800" dirty="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19" name="文本框 18"/>
          <p:cNvSpPr txBox="1"/>
          <p:nvPr/>
        </p:nvSpPr>
        <p:spPr>
          <a:xfrm>
            <a:off x="3037572" y="1290888"/>
            <a:ext cx="1589405" cy="460375"/>
          </a:xfrm>
          <a:prstGeom prst="rect">
            <a:avLst/>
          </a:prstGeom>
          <a:noFill/>
        </p:spPr>
        <p:txBody>
          <a:bodyPr wrap="none" rtlCol="0">
            <a:spAutoFit/>
          </a:bodyPr>
          <a:p>
            <a:pPr algn="l"/>
            <a:r>
              <a:rPr lang="zh-CN" altLang="en-US" sz="2400" dirty="0">
                <a:solidFill>
                  <a:schemeClr val="accent5">
                    <a:lumMod val="75000"/>
                  </a:schemeClr>
                </a:solidFill>
                <a:latin typeface="Arial" panose="020B0604020202020204" pitchFamily="34" charset="0"/>
                <a:ea typeface="Arial" panose="020B0604020202020204" pitchFamily="34" charset="0"/>
              </a:rPr>
              <a:t>Hardware</a:t>
            </a:r>
            <a:r>
              <a:rPr lang="en-US" altLang="zh-CN" sz="2400" dirty="0">
                <a:solidFill>
                  <a:schemeClr val="accent5">
                    <a:lumMod val="75000"/>
                  </a:schemeClr>
                </a:solidFill>
                <a:latin typeface="Arial" panose="020B0604020202020204" pitchFamily="34" charset="0"/>
                <a:ea typeface="Arial" panose="020B0604020202020204" pitchFamily="34" charset="0"/>
              </a:rPr>
              <a:t>:</a:t>
            </a:r>
            <a:endParaRPr lang="en-US" altLang="zh-CN" sz="2400" dirty="0">
              <a:solidFill>
                <a:schemeClr val="accent5">
                  <a:lumMod val="75000"/>
                </a:schemeClr>
              </a:solidFill>
              <a:latin typeface="Arial" panose="020B0604020202020204" pitchFamily="34" charset="0"/>
              <a:ea typeface="Arial" panose="020B0604020202020204" pitchFamily="34" charset="0"/>
            </a:endParaRPr>
          </a:p>
        </p:txBody>
      </p:sp>
      <p:sp>
        <p:nvSpPr>
          <p:cNvPr id="2" name="文本框 1"/>
          <p:cNvSpPr txBox="1"/>
          <p:nvPr/>
        </p:nvSpPr>
        <p:spPr>
          <a:xfrm>
            <a:off x="4290695" y="2089785"/>
            <a:ext cx="5583555" cy="1568450"/>
          </a:xfrm>
          <a:prstGeom prst="rect">
            <a:avLst/>
          </a:prstGeom>
          <a:noFill/>
        </p:spPr>
        <p:txBody>
          <a:bodyPr wrap="square" rtlCol="0">
            <a:spAutoFit/>
          </a:bodyPr>
          <a:p>
            <a:r>
              <a:rPr lang="en-US" altLang="zh-CN" sz="3200" dirty="0">
                <a:solidFill>
                  <a:schemeClr val="accent5">
                    <a:lumMod val="75000"/>
                  </a:schemeClr>
                </a:solidFill>
                <a:latin typeface="Arial" panose="020B0604020202020204" pitchFamily="34" charset="0"/>
                <a:ea typeface="Arial" panose="020B0604020202020204" pitchFamily="34" charset="0"/>
              </a:rPr>
              <a:t>●  </a:t>
            </a:r>
            <a:r>
              <a:rPr sz="3200" dirty="0">
                <a:solidFill>
                  <a:schemeClr val="accent5">
                    <a:lumMod val="75000"/>
                  </a:schemeClr>
                </a:solidFill>
                <a:latin typeface="Arial" panose="020B0604020202020204" pitchFamily="34" charset="0"/>
                <a:ea typeface="Arial" panose="020B0604020202020204" pitchFamily="34" charset="0"/>
              </a:rPr>
              <a:t>1 X Micro: bit Board</a:t>
            </a:r>
            <a:endParaRPr sz="3200" dirty="0">
              <a:solidFill>
                <a:schemeClr val="accent5">
                  <a:lumMod val="75000"/>
                </a:schemeClr>
              </a:solidFill>
              <a:latin typeface="Arial" panose="020B0604020202020204" pitchFamily="34" charset="0"/>
              <a:ea typeface="Arial" panose="020B0604020202020204" pitchFamily="34" charset="0"/>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a:t>
            </a:r>
            <a:r>
              <a:rPr sz="3200" dirty="0">
                <a:solidFill>
                  <a:schemeClr val="accent5">
                    <a:lumMod val="75000"/>
                  </a:schemeClr>
                </a:solidFill>
                <a:latin typeface="Arial" panose="020B0604020202020204" pitchFamily="34" charset="0"/>
                <a:ea typeface="Arial" panose="020B0604020202020204" pitchFamily="34" charset="0"/>
              </a:rPr>
              <a:t>1 X Micro USB Cable</a:t>
            </a:r>
            <a:endParaRPr sz="3200" dirty="0">
              <a:solidFill>
                <a:schemeClr val="accent5">
                  <a:lumMod val="75000"/>
                </a:schemeClr>
              </a:solidFill>
              <a:latin typeface="Arial" panose="020B0604020202020204" pitchFamily="34" charset="0"/>
              <a:ea typeface="Arial" panose="020B0604020202020204" pitchFamily="34" charset="0"/>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a:t>
            </a:r>
            <a:r>
              <a:rPr lang="zh-CN" altLang="en-US" sz="3200" dirty="0">
                <a:solidFill>
                  <a:schemeClr val="accent5">
                    <a:lumMod val="75000"/>
                  </a:schemeClr>
                </a:solidFill>
                <a:latin typeface="Arial" panose="020B0604020202020204" pitchFamily="34" charset="0"/>
                <a:ea typeface="Arial" panose="020B0604020202020204" pitchFamily="34" charset="0"/>
              </a:rPr>
              <a:t>2 X AAA batteries</a:t>
            </a:r>
            <a:endParaRPr lang="zh-CN" altLang="en-US" sz="3200" dirty="0">
              <a:solidFill>
                <a:schemeClr val="accent5">
                  <a:lumMod val="75000"/>
                </a:schemeClr>
              </a:solidFill>
              <a:latin typeface="Arial" panose="020B0604020202020204" pitchFamily="34" charset="0"/>
              <a:ea typeface="Arial" panose="020B0604020202020204" pitchFamily="34" charset="0"/>
            </a:endParaRPr>
          </a:p>
        </p:txBody>
      </p:sp>
      <p:sp>
        <p:nvSpPr>
          <p:cNvPr id="3" name="文本框 2"/>
          <p:cNvSpPr txBox="1"/>
          <p:nvPr/>
        </p:nvSpPr>
        <p:spPr>
          <a:xfrm>
            <a:off x="2849245" y="4122420"/>
            <a:ext cx="8710930" cy="1198880"/>
          </a:xfrm>
          <a:prstGeom prst="rect">
            <a:avLst/>
          </a:prstGeom>
          <a:noFill/>
        </p:spPr>
        <p:txBody>
          <a:bodyPr wrap="square" rtlCol="0">
            <a:spAutoFit/>
          </a:bodyPr>
          <a:p>
            <a:pPr algn="l"/>
            <a:r>
              <a:rPr lang="en-US" altLang="zh-CN" sz="2400" dirty="0">
                <a:solidFill>
                  <a:schemeClr val="accent5">
                    <a:lumMod val="75000"/>
                  </a:schemeClr>
                </a:solidFill>
                <a:latin typeface="微软雅黑 Light" panose="020B0502040204020203" charset="-122"/>
                <a:ea typeface="微软雅黑 Light" panose="020B0502040204020203" charset="-122"/>
              </a:rPr>
              <a:t>       </a:t>
            </a:r>
            <a:r>
              <a:rPr sz="2400" dirty="0">
                <a:solidFill>
                  <a:schemeClr val="accent5">
                    <a:lumMod val="75000"/>
                  </a:schemeClr>
                </a:solidFill>
                <a:latin typeface="Arial" panose="020B0604020202020204" pitchFamily="34" charset="0"/>
                <a:ea typeface="Arial" panose="020B0604020202020204" pitchFamily="34" charset="0"/>
              </a:rPr>
              <a:t>Then the micro:bit is connected to the computer through USB, and the computer will pop up a U disk and click the URL in the U disk to enter the programming interface.</a:t>
            </a:r>
            <a:endParaRPr sz="2400" dirty="0">
              <a:solidFill>
                <a:schemeClr val="accent5">
                  <a:lumMod val="75000"/>
                </a:schemeClr>
              </a:solidFill>
              <a:latin typeface="Arial" panose="020B0604020202020204" pitchFamily="34" charset="0"/>
              <a:ea typeface="Arial" panose="020B0604020202020204" pitchFamily="34" charset="0"/>
            </a:endParaRPr>
          </a:p>
        </p:txBody>
      </p:sp>
      <p:grpSp>
        <p:nvGrpSpPr>
          <p:cNvPr id="25" name="组合 24"/>
          <p:cNvGrpSpPr/>
          <p:nvPr/>
        </p:nvGrpSpPr>
        <p:grpSpPr>
          <a:xfrm>
            <a:off x="638113" y="2002382"/>
            <a:ext cx="2118598" cy="1272213"/>
            <a:chOff x="5213810" y="4799296"/>
            <a:chExt cx="2118598" cy="1272213"/>
          </a:xfrm>
        </p:grpSpPr>
        <p:sp>
          <p:nvSpPr>
            <p:cNvPr id="26" name="任意多边形 25"/>
            <p:cNvSpPr/>
            <p:nvPr/>
          </p:nvSpPr>
          <p:spPr>
            <a:xfrm>
              <a:off x="5213810" y="4799296"/>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214048" y="5409995"/>
              <a:ext cx="2118360" cy="521970"/>
            </a:xfrm>
            <a:prstGeom prst="rect">
              <a:avLst/>
            </a:prstGeom>
            <a:noFill/>
          </p:spPr>
          <p:txBody>
            <a:bodyPr wrap="none" rtlCol="0">
              <a:spAutoFit/>
            </a:bodyPr>
            <a:lstStyle/>
            <a:p>
              <a:r>
                <a:rPr lang="en-US" altLang="zh-CN" sz="2800" dirty="0">
                  <a:solidFill>
                    <a:schemeClr val="accent5">
                      <a:lumMod val="75000"/>
                    </a:schemeClr>
                  </a:solidFill>
                  <a:latin typeface="Arial" panose="020B0604020202020204" pitchFamily="34" charset="0"/>
                  <a:ea typeface="Arial" panose="020B0604020202020204" pitchFamily="34" charset="0"/>
                </a:rPr>
                <a:t>Preparation </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grpSp>
      <p:pic>
        <p:nvPicPr>
          <p:cNvPr id="6" name="图片 5" descr="logo"/>
          <p:cNvPicPr>
            <a:picLocks noChangeAspect="1"/>
          </p:cNvPicPr>
          <p:nvPr/>
        </p:nvPicPr>
        <p:blipFill>
          <a:blip r:embed="rId1"/>
          <a:stretch>
            <a:fillRect/>
          </a:stretch>
        </p:blipFill>
        <p:spPr>
          <a:xfrm>
            <a:off x="1616075" y="45085"/>
            <a:ext cx="1233170" cy="764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hecker/>
      </p:transition>
    </mc:Choice>
    <mc:Fallback>
      <p:transition spd="slow">
        <p:check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09982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5" name="矩形 4"/>
          <p:cNvSpPr/>
          <p:nvPr/>
        </p:nvSpPr>
        <p:spPr>
          <a:xfrm>
            <a:off x="2731770" y="5182870"/>
            <a:ext cx="8284845" cy="706755"/>
          </a:xfrm>
          <a:prstGeom prst="rect">
            <a:avLst/>
          </a:prstGeom>
          <a:noFill/>
          <a:ln>
            <a:noFill/>
          </a:ln>
        </p:spPr>
        <p:txBody>
          <a:bodyPr wrap="square" rtlCol="0" anchor="t">
            <a:spAutoFit/>
          </a:bodyPr>
          <a:p>
            <a:pPr algn="ctr"/>
            <a:r>
              <a:rPr lang="en-US" altLang="zh-CN" sz="2000">
                <a:solidFill>
                  <a:srgbClr val="00B05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compass heading</a:t>
            </a:r>
            <a:r>
              <a:rPr sz="2000">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"the direction of the compass", </a:t>
            </a:r>
            <a:endParaRPr sz="2000">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a:p>
            <a:pPr algn="ctr"/>
            <a:r>
              <a:rPr sz="200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In micro:bit, we use the degree to indicate its direction by default.</a:t>
            </a:r>
            <a:endParaRPr sz="200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4" name="矩形 3"/>
          <p:cNvSpPr/>
          <p:nvPr/>
        </p:nvSpPr>
        <p:spPr>
          <a:xfrm>
            <a:off x="890843" y="2347187"/>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2" name="图片 1"/>
          <p:cNvPicPr>
            <a:picLocks noChangeAspect="1"/>
          </p:cNvPicPr>
          <p:nvPr/>
        </p:nvPicPr>
        <p:blipFill>
          <a:blip r:embed="rId2"/>
          <a:stretch>
            <a:fillRect/>
          </a:stretch>
        </p:blipFill>
        <p:spPr>
          <a:xfrm>
            <a:off x="2731135" y="834390"/>
            <a:ext cx="4500245" cy="4142740"/>
          </a:xfrm>
          <a:prstGeom prst="rect">
            <a:avLst/>
          </a:prstGeom>
        </p:spPr>
      </p:pic>
      <p:pic>
        <p:nvPicPr>
          <p:cNvPr id="9" name="图片 8"/>
          <p:cNvPicPr>
            <a:picLocks noChangeAspect="1"/>
          </p:cNvPicPr>
          <p:nvPr/>
        </p:nvPicPr>
        <p:blipFill>
          <a:blip r:embed="rId3"/>
          <a:stretch>
            <a:fillRect/>
          </a:stretch>
        </p:blipFill>
        <p:spPr>
          <a:xfrm>
            <a:off x="7332345" y="848360"/>
            <a:ext cx="3509645" cy="41287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zoom dir="in"/>
      </p:transition>
    </mc:Choice>
    <mc:Fallback>
      <p:transition spd="slow">
        <p:zoom dir="in"/>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09982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4" name="图片 3" descr="logo"/>
          <p:cNvPicPr>
            <a:picLocks noChangeAspect="1"/>
          </p:cNvPicPr>
          <p:nvPr/>
        </p:nvPicPr>
        <p:blipFill>
          <a:blip r:embed="rId1"/>
          <a:stretch>
            <a:fillRect/>
          </a:stretch>
        </p:blipFill>
        <p:spPr>
          <a:xfrm>
            <a:off x="1624330" y="45085"/>
            <a:ext cx="1233170" cy="764540"/>
          </a:xfrm>
          <a:prstGeom prst="rect">
            <a:avLst/>
          </a:prstGeom>
        </p:spPr>
      </p:pic>
      <p:sp>
        <p:nvSpPr>
          <p:cNvPr id="5" name="矩形 4"/>
          <p:cNvSpPr/>
          <p:nvPr/>
        </p:nvSpPr>
        <p:spPr>
          <a:xfrm>
            <a:off x="890843" y="2347187"/>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6" name="图片 5"/>
          <p:cNvPicPr>
            <a:picLocks noChangeAspect="1"/>
          </p:cNvPicPr>
          <p:nvPr/>
        </p:nvPicPr>
        <p:blipFill>
          <a:blip r:embed="rId2"/>
          <a:stretch>
            <a:fillRect/>
          </a:stretch>
        </p:blipFill>
        <p:spPr>
          <a:xfrm>
            <a:off x="2762885" y="1075690"/>
            <a:ext cx="3628390" cy="4371340"/>
          </a:xfrm>
          <a:prstGeom prst="rect">
            <a:avLst/>
          </a:prstGeom>
        </p:spPr>
      </p:pic>
      <p:pic>
        <p:nvPicPr>
          <p:cNvPr id="8" name="图片 7"/>
          <p:cNvPicPr>
            <a:picLocks noChangeAspect="1"/>
          </p:cNvPicPr>
          <p:nvPr/>
        </p:nvPicPr>
        <p:blipFill>
          <a:blip r:embed="rId3"/>
          <a:stretch>
            <a:fillRect/>
          </a:stretch>
        </p:blipFill>
        <p:spPr>
          <a:xfrm>
            <a:off x="6579235" y="1075690"/>
            <a:ext cx="4170680" cy="43776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omb/>
      </p:transition>
    </mc:Choice>
    <mc:Fallback>
      <p:transition spd="slow">
        <p:comb/>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logo"/>
          <p:cNvPicPr>
            <a:picLocks noChangeAspect="1"/>
          </p:cNvPicPr>
          <p:nvPr/>
        </p:nvPicPr>
        <p:blipFill>
          <a:blip r:embed="rId1"/>
          <a:stretch>
            <a:fillRect/>
          </a:stretch>
        </p:blipFill>
        <p:spPr>
          <a:xfrm>
            <a:off x="1624330" y="45085"/>
            <a:ext cx="1233170" cy="764540"/>
          </a:xfrm>
          <a:prstGeom prst="rect">
            <a:avLst/>
          </a:prstGeom>
        </p:spPr>
      </p:pic>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7" name="文本框 6"/>
          <p:cNvSpPr txBox="1"/>
          <p:nvPr/>
        </p:nvSpPr>
        <p:spPr>
          <a:xfrm>
            <a:off x="638251" y="688905"/>
            <a:ext cx="1099820" cy="521970"/>
          </a:xfrm>
          <a:prstGeom prst="rect">
            <a:avLst/>
          </a:prstGeom>
          <a:noFill/>
        </p:spPr>
        <p:txBody>
          <a:bodyPr wrap="none" rtlCol="0">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矩形 5"/>
          <p:cNvSpPr/>
          <p:nvPr/>
        </p:nvSpPr>
        <p:spPr>
          <a:xfrm>
            <a:off x="890843" y="2347187"/>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9" name="图片 8"/>
          <p:cNvPicPr>
            <a:picLocks noChangeAspect="1"/>
          </p:cNvPicPr>
          <p:nvPr/>
        </p:nvPicPr>
        <p:blipFill>
          <a:blip r:embed="rId2"/>
          <a:stretch>
            <a:fillRect/>
          </a:stretch>
        </p:blipFill>
        <p:spPr>
          <a:xfrm>
            <a:off x="3270250" y="1210945"/>
            <a:ext cx="2952115" cy="1266825"/>
          </a:xfrm>
          <a:prstGeom prst="rect">
            <a:avLst/>
          </a:prstGeom>
        </p:spPr>
      </p:pic>
      <p:pic>
        <p:nvPicPr>
          <p:cNvPr id="10" name="图片 9"/>
          <p:cNvPicPr>
            <a:picLocks noChangeAspect="1"/>
          </p:cNvPicPr>
          <p:nvPr/>
        </p:nvPicPr>
        <p:blipFill>
          <a:blip r:embed="rId3"/>
          <a:stretch>
            <a:fillRect/>
          </a:stretch>
        </p:blipFill>
        <p:spPr>
          <a:xfrm>
            <a:off x="6572885" y="1487170"/>
            <a:ext cx="3809365" cy="714375"/>
          </a:xfrm>
          <a:prstGeom prst="rect">
            <a:avLst/>
          </a:prstGeom>
        </p:spPr>
      </p:pic>
      <p:pic>
        <p:nvPicPr>
          <p:cNvPr id="11" name="图片 10"/>
          <p:cNvPicPr>
            <a:picLocks noChangeAspect="1"/>
          </p:cNvPicPr>
          <p:nvPr/>
        </p:nvPicPr>
        <p:blipFill>
          <a:blip r:embed="rId4"/>
          <a:stretch>
            <a:fillRect/>
          </a:stretch>
        </p:blipFill>
        <p:spPr>
          <a:xfrm>
            <a:off x="3079115" y="2797175"/>
            <a:ext cx="6781165" cy="206692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1885"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a:t>
            </a:r>
            <a:r>
              <a:rPr lang="en-US" sz="2800" dirty="0" smtClean="0">
                <a:solidFill>
                  <a:schemeClr val="accent5">
                    <a:lumMod val="75000"/>
                  </a:schemeClr>
                </a:solidFill>
                <a:latin typeface="Arial" panose="020B0604020202020204" pitchFamily="34" charset="0"/>
                <a:ea typeface="Arial" panose="020B0604020202020204" pitchFamily="34" charset="0"/>
              </a:rPr>
              <a:t>4</a:t>
            </a:r>
            <a:endParaRPr lang="en-US" sz="2800" dirty="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4" name="图片 3" descr="logo"/>
          <p:cNvPicPr>
            <a:picLocks noChangeAspect="1"/>
          </p:cNvPicPr>
          <p:nvPr/>
        </p:nvPicPr>
        <p:blipFill>
          <a:blip r:embed="rId1"/>
          <a:stretch>
            <a:fillRect/>
          </a:stretch>
        </p:blipFill>
        <p:spPr>
          <a:xfrm>
            <a:off x="1624330" y="45085"/>
            <a:ext cx="1233170" cy="764540"/>
          </a:xfrm>
          <a:prstGeom prst="rect">
            <a:avLst/>
          </a:prstGeom>
        </p:spPr>
      </p:pic>
      <p:sp>
        <p:nvSpPr>
          <p:cNvPr id="6" name="矩形 5"/>
          <p:cNvSpPr/>
          <p:nvPr/>
        </p:nvSpPr>
        <p:spPr>
          <a:xfrm>
            <a:off x="288290" y="5671185"/>
            <a:ext cx="2630170" cy="829945"/>
          </a:xfrm>
          <a:prstGeom prst="rect">
            <a:avLst/>
          </a:prstGeom>
          <a:noFill/>
          <a:ln>
            <a:noFill/>
          </a:ln>
        </p:spPr>
        <p:txBody>
          <a:bodyPr wrap="square" rtlCol="0" anchor="t">
            <a:spAutoFit/>
          </a:bodyPr>
          <a:p>
            <a:pPr algn="ctr"/>
            <a:r>
              <a:rPr lang="en-US" altLang="zh-CN" sz="2400">
                <a:solidFill>
                  <a:srgbClr val="FF000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The right blocks follow with the left </a:t>
            </a:r>
            <a:endParaRPr lang="en-US" altLang="zh-CN" sz="2400">
              <a:solidFill>
                <a:srgbClr val="FF000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190" name=" 190"/>
          <p:cNvSpPr/>
          <p:nvPr/>
        </p:nvSpPr>
        <p:spPr>
          <a:xfrm>
            <a:off x="288290" y="5849620"/>
            <a:ext cx="223520" cy="228600"/>
          </a:xfrm>
          <a:prstGeom prst="diamond">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矩形 4"/>
          <p:cNvSpPr/>
          <p:nvPr/>
        </p:nvSpPr>
        <p:spPr>
          <a:xfrm>
            <a:off x="1059753" y="2331947"/>
            <a:ext cx="207645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Combine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pic>
        <p:nvPicPr>
          <p:cNvPr id="8" name="图片 7"/>
          <p:cNvPicPr>
            <a:picLocks noChangeAspect="1"/>
          </p:cNvPicPr>
          <p:nvPr/>
        </p:nvPicPr>
        <p:blipFill>
          <a:blip r:embed="rId2"/>
          <a:stretch>
            <a:fillRect/>
          </a:stretch>
        </p:blipFill>
        <p:spPr>
          <a:xfrm>
            <a:off x="3006725" y="831215"/>
            <a:ext cx="3535045" cy="5295900"/>
          </a:xfrm>
          <a:prstGeom prst="rect">
            <a:avLst/>
          </a:prstGeom>
        </p:spPr>
      </p:pic>
      <p:pic>
        <p:nvPicPr>
          <p:cNvPr id="9" name="图片 8"/>
          <p:cNvPicPr>
            <a:picLocks noChangeAspect="1"/>
          </p:cNvPicPr>
          <p:nvPr/>
        </p:nvPicPr>
        <p:blipFill>
          <a:blip r:embed="rId3"/>
          <a:stretch>
            <a:fillRect/>
          </a:stretch>
        </p:blipFill>
        <p:spPr>
          <a:xfrm>
            <a:off x="7088505" y="835025"/>
            <a:ext cx="3788410" cy="5292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over/>
      </p:transition>
    </mc:Choice>
    <mc:Fallback>
      <p:transition spd="slow">
        <p:cov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0109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5</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2" name="图片 1" descr="logo"/>
          <p:cNvPicPr>
            <a:picLocks noChangeAspect="1"/>
          </p:cNvPicPr>
          <p:nvPr/>
        </p:nvPicPr>
        <p:blipFill>
          <a:blip r:embed="rId1"/>
          <a:stretch>
            <a:fillRect/>
          </a:stretch>
        </p:blipFill>
        <p:spPr>
          <a:xfrm>
            <a:off x="1624330" y="45085"/>
            <a:ext cx="1233170" cy="764540"/>
          </a:xfrm>
          <a:prstGeom prst="rect">
            <a:avLst/>
          </a:prstGeom>
        </p:spPr>
      </p:pic>
      <p:sp>
        <p:nvSpPr>
          <p:cNvPr id="4" name="文本框 3"/>
          <p:cNvSpPr txBox="1"/>
          <p:nvPr/>
        </p:nvSpPr>
        <p:spPr>
          <a:xfrm>
            <a:off x="2858135" y="932815"/>
            <a:ext cx="7789545" cy="4831080"/>
          </a:xfrm>
          <a:prstGeom prst="rect">
            <a:avLst/>
          </a:prstGeom>
          <a:noFill/>
        </p:spPr>
        <p:txBody>
          <a:bodyPr wrap="square" rtlCol="0" anchor="t">
            <a:spAutoFit/>
          </a:bodyPr>
          <a:p>
            <a:pPr algn="l"/>
            <a:r>
              <a:rPr lang="zh-CN" altLang="en-US" sz="2800" dirty="0">
                <a:solidFill>
                  <a:schemeClr val="accent5">
                    <a:lumMod val="75000"/>
                  </a:schemeClr>
                </a:solidFill>
                <a:latin typeface="Arial" panose="020B0604020202020204" pitchFamily="34" charset="0"/>
                <a:ea typeface="Arial" panose="020B0604020202020204" pitchFamily="34" charset="0"/>
                <a:sym typeface="+mn-ea"/>
              </a:rPr>
              <a:t>Do you learn the course today?</a:t>
            </a:r>
            <a:endParaRPr lang="zh-CN" altLang="en-US" sz="2800" dirty="0">
              <a:solidFill>
                <a:schemeClr val="accent5">
                  <a:lumMod val="75000"/>
                </a:schemeClr>
              </a:solidFill>
              <a:latin typeface="Arial" panose="020B0604020202020204" pitchFamily="34" charset="0"/>
              <a:ea typeface="Arial" panose="020B0604020202020204" pitchFamily="34" charset="0"/>
              <a:sym typeface="+mn-ea"/>
            </a:endParaRPr>
          </a:p>
          <a:p>
            <a:pPr algn="l"/>
            <a:r>
              <a:rPr sz="2800" dirty="0">
                <a:solidFill>
                  <a:schemeClr val="accent5">
                    <a:lumMod val="75000"/>
                  </a:schemeClr>
                </a:solidFill>
                <a:latin typeface="Arial" panose="020B0604020202020204" pitchFamily="34" charset="0"/>
                <a:ea typeface="Arial" panose="020B0604020202020204" pitchFamily="34" charset="0"/>
                <a:sym typeface="+mn-ea"/>
              </a:rPr>
              <a:t>If you learn to do it, give yourself a top quack.</a:t>
            </a:r>
            <a:endParaRPr sz="2800" dirty="0">
              <a:solidFill>
                <a:schemeClr val="accent5">
                  <a:lumMod val="75000"/>
                </a:schemeClr>
              </a:solidFill>
              <a:latin typeface="Arial" panose="020B0604020202020204" pitchFamily="34" charset="0"/>
              <a:ea typeface="Arial" panose="020B0604020202020204" pitchFamily="34" charset="0"/>
              <a:sym typeface="+mn-ea"/>
            </a:endParaRPr>
          </a:p>
          <a:p>
            <a:pPr algn="l"/>
            <a:r>
              <a:rPr sz="2800" dirty="0">
                <a:solidFill>
                  <a:schemeClr val="accent5">
                    <a:lumMod val="75000"/>
                  </a:schemeClr>
                </a:solidFill>
                <a:latin typeface="Arial" panose="020B0604020202020204" pitchFamily="34" charset="0"/>
                <a:ea typeface="Arial" panose="020B0604020202020204" pitchFamily="34" charset="0"/>
                <a:sym typeface="+mn-ea"/>
              </a:rPr>
              <a:t>Now give you a homework assignment.</a:t>
            </a:r>
            <a:endParaRPr sz="2800" dirty="0">
              <a:solidFill>
                <a:schemeClr val="accent5">
                  <a:lumMod val="75000"/>
                </a:schemeClr>
              </a:solidFill>
              <a:latin typeface="Arial" panose="020B0604020202020204" pitchFamily="34" charset="0"/>
              <a:ea typeface="Arial" panose="020B0604020202020204" pitchFamily="34" charset="0"/>
              <a:sym typeface="+mn-ea"/>
            </a:endParaRPr>
          </a:p>
          <a:p>
            <a:pPr algn="l"/>
            <a:r>
              <a:rPr sz="2800" dirty="0">
                <a:solidFill>
                  <a:srgbClr val="FF0000"/>
                </a:solidFill>
                <a:latin typeface="Arial" panose="020B0604020202020204" pitchFamily="34" charset="0"/>
                <a:ea typeface="Arial" panose="020B0604020202020204" pitchFamily="34" charset="0"/>
                <a:sym typeface="+mn-ea"/>
              </a:rPr>
              <a:t>Today, our content is a simple compass, the compass is one of the four great inventions of ancient China. Let's go and find out what the other three of the four great inventions of ancient China are</a:t>
            </a:r>
            <a:r>
              <a:rPr lang="en-US" sz="2800" dirty="0">
                <a:solidFill>
                  <a:srgbClr val="FF0000"/>
                </a:solidFill>
                <a:latin typeface="Arial" panose="020B0604020202020204" pitchFamily="34" charset="0"/>
                <a:ea typeface="Arial" panose="020B0604020202020204" pitchFamily="34" charset="0"/>
                <a:sym typeface="+mn-ea"/>
              </a:rPr>
              <a:t>.</a:t>
            </a:r>
            <a:endParaRPr lang="en-US" sz="2800" dirty="0">
              <a:solidFill>
                <a:srgbClr val="FF0000"/>
              </a:solidFill>
              <a:latin typeface="Arial" panose="020B0604020202020204" pitchFamily="34" charset="0"/>
              <a:ea typeface="Arial" panose="020B0604020202020204" pitchFamily="34" charset="0"/>
              <a:sym typeface="+mn-ea"/>
            </a:endParaRPr>
          </a:p>
          <a:p>
            <a:pPr algn="l"/>
            <a:endParaRPr sz="2800" dirty="0">
              <a:solidFill>
                <a:schemeClr val="accent5">
                  <a:lumMod val="75000"/>
                </a:schemeClr>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mn-ea"/>
            </a:endParaRPr>
          </a:p>
          <a:p>
            <a:pPr algn="l"/>
            <a:r>
              <a:rPr sz="2800" dirty="0">
                <a:solidFill>
                  <a:schemeClr val="accent5">
                    <a:lumMod val="75000"/>
                  </a:schemeClr>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mn-ea"/>
              </a:rPr>
              <a:t>Start your little brain. Try it.</a:t>
            </a:r>
            <a:endParaRPr lang="en-US" altLang="zh-CN" sz="2800" dirty="0">
              <a:solidFill>
                <a:schemeClr val="accent5">
                  <a:lumMod val="75000"/>
                </a:schemeClr>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mn-ea"/>
            </a:endParaRPr>
          </a:p>
          <a:p>
            <a:pPr algn="l"/>
            <a:endParaRPr lang="en-US" altLang="zh-CN" sz="2800"/>
          </a:p>
        </p:txBody>
      </p:sp>
      <p:pic>
        <p:nvPicPr>
          <p:cNvPr id="5" name="图片 4" descr="大拇指"/>
          <p:cNvPicPr>
            <a:picLocks noChangeAspect="1"/>
          </p:cNvPicPr>
          <p:nvPr/>
        </p:nvPicPr>
        <p:blipFill>
          <a:blip r:embed="rId2"/>
          <a:stretch>
            <a:fillRect/>
          </a:stretch>
        </p:blipFill>
        <p:spPr>
          <a:xfrm>
            <a:off x="10118090" y="1277620"/>
            <a:ext cx="579755" cy="579755"/>
          </a:xfrm>
          <a:prstGeom prst="rect">
            <a:avLst/>
          </a:prstGeom>
        </p:spPr>
      </p:pic>
      <p:pic>
        <p:nvPicPr>
          <p:cNvPr id="6" name="图片 5" descr="疑问"/>
          <p:cNvPicPr>
            <a:picLocks noChangeAspect="1"/>
          </p:cNvPicPr>
          <p:nvPr/>
        </p:nvPicPr>
        <p:blipFill>
          <a:blip r:embed="rId3"/>
          <a:stretch>
            <a:fillRect/>
          </a:stretch>
        </p:blipFill>
        <p:spPr>
          <a:xfrm>
            <a:off x="7222490" y="4742815"/>
            <a:ext cx="607695" cy="512445"/>
          </a:xfrm>
          <a:prstGeom prst="rect">
            <a:avLst/>
          </a:prstGeom>
        </p:spPr>
      </p:pic>
      <p:sp>
        <p:nvSpPr>
          <p:cNvPr id="3" name="矩形 2"/>
          <p:cNvSpPr/>
          <p:nvPr/>
        </p:nvSpPr>
        <p:spPr>
          <a:xfrm>
            <a:off x="916481" y="2585141"/>
            <a:ext cx="1802765" cy="521970"/>
          </a:xfrm>
          <a:prstGeom prst="rect">
            <a:avLst/>
          </a:prstGeom>
          <a:noFill/>
        </p:spPr>
        <p:txBody>
          <a:bodyPr wrap="non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Have a try</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zoom/>
      </p:transition>
    </mc:Choice>
    <mc:Fallback>
      <p:transition spd="slow">
        <p:zoom/>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卡通">
      <a:majorFont>
        <a:latin typeface="方正卡通简体"/>
        <a:ea typeface="方正喵呜体"/>
        <a:cs typeface=""/>
      </a:majorFont>
      <a:minorFont>
        <a:latin typeface="方正卡通简体"/>
        <a:ea typeface="方正卡通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2707</Words>
  <Application>WPS 演示</Application>
  <PresentationFormat>自定义</PresentationFormat>
  <Paragraphs>131</Paragraphs>
  <Slides>10</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10</vt:i4>
      </vt:variant>
    </vt:vector>
  </HeadingPairs>
  <TitlesOfParts>
    <vt:vector size="24" baseType="lpstr">
      <vt:lpstr>Arial</vt:lpstr>
      <vt:lpstr>宋体</vt:lpstr>
      <vt:lpstr>Wingdings</vt:lpstr>
      <vt:lpstr>icomoon</vt:lpstr>
      <vt:lpstr>Yu Gothic UI Semibold</vt:lpstr>
      <vt:lpstr>微软雅黑 Light</vt:lpstr>
      <vt:lpstr>方正卡通简体</vt:lpstr>
      <vt:lpstr>微软雅黑</vt:lpstr>
      <vt:lpstr/>
      <vt:lpstr>Arial Unicode MS</vt:lpstr>
      <vt:lpstr>方正喵呜体</vt:lpstr>
      <vt:lpstr>Calibri</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creator>PPTS</dc:creator>
  <cp:keywords>PPTS</cp:keywords>
  <dc:description>PPTS</dc:description>
  <dc:subject>PPTS</dc:subject>
  <cp:category>PPTS</cp:category>
  <cp:lastModifiedBy>梦飞羊想</cp:lastModifiedBy>
  <cp:revision>74</cp:revision>
  <dcterms:created xsi:type="dcterms:W3CDTF">2014-02-21T16:31:00Z</dcterms:created>
  <dcterms:modified xsi:type="dcterms:W3CDTF">2018-04-02T04:15:08Z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