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8" r:id="rId3"/>
    <p:sldId id="271" r:id="rId4"/>
    <p:sldId id="262" r:id="rId5"/>
    <p:sldId id="272" r:id="rId6"/>
    <p:sldId id="264" r:id="rId7"/>
    <p:sldId id="265" r:id="rId8"/>
    <p:sldId id="267" r:id="rId9"/>
    <p:sldId id="268" r:id="rId10"/>
    <p:sldId id="269" r:id="rId11"/>
    <p:sldId id="273" r:id="rId12"/>
  </p:sldIdLst>
  <p:sldSz cx="12192000" cy="6858000"/>
  <p:notesSz cx="6858000" cy="9144000"/>
  <p:embeddedFontLst>
    <p:embeddedFont>
      <p:font typeface="icomoon" charset="0"/>
      <p:regular r:id="rId18"/>
    </p:embeddedFont>
    <p:embeddedFont>
      <p:font typeface="Yu Gothic UI Semibold" panose="020B0700000000000000" charset="-128"/>
      <p:bold r:id="rId19"/>
    </p:embeddedFont>
    <p:embeddedFont>
      <p:font typeface="微软雅黑 Light" panose="020B0502040204020203" charset="-122"/>
      <p:regular r:id="rId20"/>
    </p:embeddedFont>
    <p:embeddedFont>
      <p:font typeface="方正卡通简体" panose="03000509000000000000" charset="0"/>
      <p:regular r:id="rId21"/>
    </p:embeddedFont>
    <p:embeddedFont>
      <p:font typeface="方正喵呜体" panose="02010600010101010101" charset="0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131"/>
        <p:guide pos="38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font" Target="fonts/font9.fntdata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3" Type="http://schemas.openxmlformats.org/officeDocument/2006/relationships/slide" Target="slide1.xml"/><Relationship Id="rId2" Type="http://schemas.openxmlformats.org/officeDocument/2006/relationships/slide" Target="slide3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9890083" y="421749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6085" y="1127125"/>
            <a:ext cx="8550275" cy="353822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29" name="任意多边形 28"/>
          <p:cNvSpPr/>
          <p:nvPr/>
        </p:nvSpPr>
        <p:spPr>
          <a:xfrm>
            <a:off x="1176501" y="60887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61574" y="200243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Lesson 2</a:t>
            </a:r>
            <a:endParaRPr lang="en-US" altLang="zh-CN" sz="4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6085" y="3137535"/>
            <a:ext cx="8550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basic lesson 2 “See who is pressing fast”</a:t>
            </a:r>
            <a:endParaRPr lang="en-US" altLang="zh-CN" sz="2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entry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7" name="图片 6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45" y="45085"/>
            <a:ext cx="1233170" cy="76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729230" y="3028950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Thanks for watching！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094286" y="1072882"/>
            <a:ext cx="1046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project 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18733" y="3918177"/>
            <a:ext cx="2146300" cy="1272213"/>
            <a:chOff x="5213810" y="4721826"/>
            <a:chExt cx="2146300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532580" y="5217126"/>
              <a:ext cx="182753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Powered by  </a:t>
              </a:r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YahBoom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entry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894070"/>
            <a:ext cx="12192000" cy="97599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2" name="图片 1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" y="45085"/>
            <a:ext cx="1566545" cy="970915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2491" y="778968"/>
            <a:ext cx="10899418" cy="529902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0607" y="2473706"/>
            <a:ext cx="7537790" cy="846183"/>
            <a:chOff x="1374507" y="1292335"/>
            <a:chExt cx="7537790" cy="846183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2199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Part1</a:t>
              </a:r>
              <a:endParaRPr lang="en-US" altLang="zh-CN" dirty="0" smtClean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374507" y="1754802"/>
              <a:ext cx="16814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rgbClr val="0070C0"/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2" action="ppaction://hlinksldjump"/>
                </a:rPr>
                <a:t>Learning goals</a:t>
              </a:r>
              <a:endParaRPr lang="zh-CN" altLang="en-US" dirty="0">
                <a:solidFill>
                  <a:srgbClr val="0070C0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78949" y="1292335"/>
              <a:ext cx="78295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2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195436" y="1754802"/>
              <a:ext cx="13639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sym typeface="+mn-ea"/>
                  <a:hlinkClick r:id="rId3" action="ppaction://hlinksldjump"/>
                </a:rPr>
                <a:t>Preparation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  <a:hlinkClick r:id="rId3" action="ppaction://hlinksldjump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271947" y="1312655"/>
              <a:ext cx="70929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Part3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55414" y="1754802"/>
              <a:ext cx="19481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4" action="ppaction://hlinksldjump"/>
                </a:rPr>
                <a:t>Search for blocks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80936" y="1292511"/>
              <a:ext cx="781050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4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103817" y="1770218"/>
              <a:ext cx="18084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5" action="ppaction://hlinksldjump"/>
                </a:rPr>
                <a:t>Combin</a:t>
              </a:r>
              <a:r>
                <a:rPr lang="en-US" altLang="zh-CN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5" action="ppaction://hlinksldjump"/>
                </a:rPr>
                <a:t>e</a:t>
              </a:r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5" action="ppaction://hlinksldjump"/>
                </a:rPr>
                <a:t> blocks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1050" y="133350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entry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9822536" y="2473882"/>
            <a:ext cx="774065" cy="368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en-US" altLang="zh-CN" dirty="0" smtClean="0">
                <a:latin typeface="Arial" panose="020B0604020202020204" pitchFamily="34" charset="0"/>
                <a:ea typeface="Arial" panose="020B0604020202020204" pitchFamily="34" charset="0"/>
              </a:rPr>
              <a:t>Part </a:t>
            </a:r>
            <a:r>
              <a:rPr lang="en-US" dirty="0" smtClean="0">
                <a:latin typeface="Arial" panose="020B0604020202020204" pitchFamily="34" charset="0"/>
                <a:ea typeface="Arial" panose="020B0604020202020204" pitchFamily="34" charset="0"/>
              </a:rPr>
              <a:t>5</a:t>
            </a:r>
            <a:endParaRPr 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26367" y="2936349"/>
            <a:ext cx="128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6" action="ppaction://hlinksldjump"/>
              </a:rPr>
              <a:t>Have a try 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hlinkClick r:id="rId6" action="ppaction://hlinksldjump"/>
            </a:endParaRPr>
          </a:p>
          <a:p>
            <a:pPr algn="l"/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hlinkClick r:id="rId6" action="ppaction://hlinksldjump"/>
            </a:endParaRPr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2705" y="56515"/>
            <a:ext cx="1225550" cy="759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380" y="642387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ontent</a:t>
            </a:r>
            <a:endParaRPr lang="zh-CN" altLang="en-US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145790" y="3972560"/>
            <a:ext cx="734758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 Light" panose="020B0502040204020203" charset="-122"/>
                <a:ea typeface="微软雅黑 Light" panose="020B0502040204020203" charset="-122"/>
              </a:rPr>
              <a:t>       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When you download a good program, call your little partner to play. 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One is standing on the A key, and the other is standing on the B button. 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And then you count down 3,2,1 and press the button together. </a:t>
            </a:r>
            <a:r>
              <a:rPr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If the A button is pressed first, there will be an arrow pointing to the A button on the dot matrix. </a:t>
            </a:r>
            <a:r>
              <a:rPr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If the B button is pressed first, there will be an arrow pointing to the B button on the dot matrix. </a:t>
            </a:r>
            <a:r>
              <a:rPr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If it is pressed at the same time, it will show a love on the dot matrix.</a:t>
            </a:r>
            <a:endParaRPr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" name="图片 2" descr="第二课（1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96785" y="1149350"/>
            <a:ext cx="2550795" cy="2823210"/>
          </a:xfrm>
          <a:prstGeom prst="rect">
            <a:avLst/>
          </a:prstGeom>
        </p:spPr>
      </p:pic>
      <p:pic>
        <p:nvPicPr>
          <p:cNvPr id="4" name="图片 3" descr="第二课（2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149350"/>
            <a:ext cx="2327910" cy="28225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entry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2298" y="2243682"/>
            <a:ext cx="1991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Learning goals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2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entry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19" name="文本框 18"/>
          <p:cNvSpPr txBox="1"/>
          <p:nvPr/>
        </p:nvSpPr>
        <p:spPr>
          <a:xfrm>
            <a:off x="3037572" y="1290888"/>
            <a:ext cx="1589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Hardware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90695" y="2089785"/>
            <a:ext cx="55835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●  </a:t>
            </a:r>
            <a:r>
              <a:rPr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1 X Micro: bit Board</a:t>
            </a:r>
            <a:endParaRPr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</a:t>
            </a:r>
            <a:r>
              <a:rPr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1 X Micro USB Cable</a:t>
            </a:r>
            <a:endParaRPr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</a:t>
            </a:r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2 X AAA batteries</a:t>
            </a:r>
            <a:endParaRPr lang="zh-CN" altLang="en-US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49245" y="4122420"/>
            <a:ext cx="87109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 </a:t>
            </a:r>
            <a:r>
              <a:rPr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Then the micro:bit is connected to the computer through USB, and the computer will pop up a U disk and click the URL in the U disk to enter the programming interface.</a:t>
            </a:r>
            <a:endParaRPr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38113" y="2002382"/>
            <a:ext cx="2118598" cy="1272213"/>
            <a:chOff x="5213810" y="4799296"/>
            <a:chExt cx="2118598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9929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214048" y="5409995"/>
              <a:ext cx="211836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Preparation </a:t>
              </a:r>
              <a:endPara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45085"/>
            <a:ext cx="1233170" cy="764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0998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entry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1478" y="2353537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5610" y="823595"/>
            <a:ext cx="7375525" cy="5211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0998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entry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4" name="图片 3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920" y="956310"/>
            <a:ext cx="8530590" cy="46888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1478" y="2353537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0998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3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entry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4" name="图片 3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1478" y="2353537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4230" y="934720"/>
            <a:ext cx="7087870" cy="5089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18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entry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6350000"/>
            <a:ext cx="12192000" cy="27876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4" name="图片 3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59753" y="234210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0670" y="861695"/>
            <a:ext cx="4010660" cy="5235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010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5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entry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2" name="图片 1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58135" y="932815"/>
            <a:ext cx="778954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Do you learn the course today?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r>
              <a:rPr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If you learn to do it, give yourself a top quack.</a:t>
            </a:r>
            <a:endParaRPr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r>
              <a:rPr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Now give you a homework assignment.</a:t>
            </a:r>
            <a:endParaRPr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endParaRPr lang="zh-CN" altLang="en-US" sz="2800"/>
          </a:p>
          <a:p>
            <a:pPr algn="l"/>
            <a:r>
              <a:rPr sz="28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On the micro:bit dot matrix, press the A button, the heart starts to beat, press the B button, and the heart stops beating. You can relate the content of this lesson to the first lesson.</a:t>
            </a:r>
            <a:endParaRPr sz="2800" dirty="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endParaRPr sz="2800" dirty="0"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r>
              <a:rPr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Start your little brain. Try it.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endParaRPr lang="en-US" altLang="zh-CN" sz="2800"/>
          </a:p>
        </p:txBody>
      </p:sp>
      <p:pic>
        <p:nvPicPr>
          <p:cNvPr id="5" name="图片 4" descr="大拇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8090" y="1277620"/>
            <a:ext cx="579755" cy="579755"/>
          </a:xfrm>
          <a:prstGeom prst="rect">
            <a:avLst/>
          </a:prstGeom>
        </p:spPr>
      </p:pic>
      <p:pic>
        <p:nvPicPr>
          <p:cNvPr id="6" name="图片 5" descr="疑问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490" y="4742815"/>
            <a:ext cx="607695" cy="5124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6481" y="2585141"/>
            <a:ext cx="18027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Have a try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2731</Words>
  <Application>WPS 演示</Application>
  <PresentationFormat>自定义</PresentationFormat>
  <Paragraphs>126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icomoon</vt:lpstr>
      <vt:lpstr>Yu Gothic UI Semibold</vt:lpstr>
      <vt:lpstr>微软雅黑 Light</vt:lpstr>
      <vt:lpstr>方正卡通简体</vt:lpstr>
      <vt:lpstr>微软雅黑</vt:lpstr>
      <vt:lpstr/>
      <vt:lpstr>Arial Unicode MS</vt:lpstr>
      <vt:lpstr>方正喵呜体</vt:lpstr>
      <vt:lpstr>Calibri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梦飞羊想</cp:lastModifiedBy>
  <cp:revision>61</cp:revision>
  <dcterms:created xsi:type="dcterms:W3CDTF">2014-02-21T16:31:00Z</dcterms:created>
  <dcterms:modified xsi:type="dcterms:W3CDTF">2018-04-02T02:43:40Z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