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8" r:id="rId3"/>
    <p:sldId id="285" r:id="rId4"/>
    <p:sldId id="264" r:id="rId5"/>
    <p:sldId id="286" r:id="rId6"/>
    <p:sldId id="268" r:id="rId7"/>
    <p:sldId id="277" r:id="rId8"/>
    <p:sldId id="269" r:id="rId9"/>
    <p:sldId id="280" r:id="rId10"/>
    <p:sldId id="281" r:id="rId11"/>
    <p:sldId id="283" r:id="rId12"/>
    <p:sldId id="287" r:id="rId13"/>
  </p:sldIdLst>
  <p:sldSz cx="12192000" cy="6858000"/>
  <p:notesSz cx="6858000" cy="9144000"/>
  <p:embeddedFontLst>
    <p:embeddedFont>
      <p:font typeface="icomoon" charset="0"/>
      <p:regular r:id="rId19"/>
    </p:embeddedFont>
    <p:embeddedFont>
      <p:font typeface="Yu Gothic UI Semibold" panose="02010600030101010101" charset="-128"/>
      <p:regular r:id="rId20"/>
    </p:embeddedFont>
    <p:embeddedFont>
      <p:font typeface="微软雅黑 Light" panose="020B0502040204020203" charset="-122"/>
      <p:regular r:id="rId21"/>
    </p:embeddedFont>
    <p:embeddedFont>
      <p:font typeface="方正卡通简体" panose="02010600030101010101" charset="0"/>
      <p:regular r:id="rId22"/>
    </p:embeddedFont>
    <p:embeddedFont>
      <p:font typeface="方正喵呜体" panose="02010600010101010101" charset="0"/>
      <p:regular r:id="rId23"/>
    </p:embeddedFont>
    <p:embeddedFont>
      <p:font typeface="Calibri" panose="020F0502020204030204" charset="0"/>
      <p:regular r:id="rId24"/>
      <p:bold r:id="rId25"/>
      <p:italic r:id="rId26"/>
      <p:boldItalic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AB6B4"/>
    <a:srgbClr val="FFFFFF"/>
    <a:srgbClr val="5B9B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721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-1038" y="-84"/>
      </p:cViewPr>
      <p:guideLst>
        <p:guide orient="horz" pos="2074"/>
        <p:guide pos="390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font" Target="fonts/font9.fntdata"/><Relationship Id="rId26" Type="http://schemas.openxmlformats.org/officeDocument/2006/relationships/font" Target="fonts/font8.fntdata"/><Relationship Id="rId25" Type="http://schemas.openxmlformats.org/officeDocument/2006/relationships/font" Target="fonts/font7.fntdata"/><Relationship Id="rId24" Type="http://schemas.openxmlformats.org/officeDocument/2006/relationships/font" Target="fonts/font6.fntdata"/><Relationship Id="rId23" Type="http://schemas.openxmlformats.org/officeDocument/2006/relationships/font" Target="fonts/font5.fntdata"/><Relationship Id="rId22" Type="http://schemas.openxmlformats.org/officeDocument/2006/relationships/font" Target="fonts/font4.fntdata"/><Relationship Id="rId21" Type="http://schemas.openxmlformats.org/officeDocument/2006/relationships/font" Target="fonts/font3.fntdata"/><Relationship Id="rId20" Type="http://schemas.openxmlformats.org/officeDocument/2006/relationships/font" Target="fonts/font2.fntdata"/><Relationship Id="rId2" Type="http://schemas.openxmlformats.org/officeDocument/2006/relationships/theme" Target="theme/theme1.xml"/><Relationship Id="rId19" Type="http://schemas.openxmlformats.org/officeDocument/2006/relationships/font" Target="fonts/font1.fntdata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30803-5243-48BD-A46E-7FD8BD1AAA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C821D-CD86-482A-88A1-248540F6B8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836686" y="842468"/>
            <a:ext cx="1879218" cy="5299025"/>
            <a:chOff x="0" y="0"/>
            <a:chExt cx="12192000" cy="6858000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FFFF">
                <a:alpha val="92157"/>
              </a:srgbClr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 userDrawn="1"/>
        </p:nvGrpSpPr>
        <p:grpSpPr>
          <a:xfrm>
            <a:off x="2743200" y="842468"/>
            <a:ext cx="8802509" cy="5299025"/>
            <a:chOff x="0" y="0"/>
            <a:chExt cx="12192000" cy="6858000"/>
          </a:xfrm>
        </p:grpSpPr>
        <p:sp>
          <p:nvSpPr>
            <p:cNvPr id="11" name="矩形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FFFF">
                <a:alpha val="92157"/>
              </a:srgbClr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任意多边形 12"/>
          <p:cNvSpPr/>
          <p:nvPr userDrawn="1"/>
        </p:nvSpPr>
        <p:spPr>
          <a:xfrm>
            <a:off x="11326811" y="759707"/>
            <a:ext cx="542043" cy="331679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 userDrawn="1"/>
        </p:nvSpPr>
        <p:spPr>
          <a:xfrm>
            <a:off x="428395" y="373320"/>
            <a:ext cx="1354542" cy="828851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5" name="组合 14"/>
          <p:cNvGrpSpPr/>
          <p:nvPr userDrawn="1"/>
        </p:nvGrpSpPr>
        <p:grpSpPr>
          <a:xfrm>
            <a:off x="11375265" y="343928"/>
            <a:ext cx="447465" cy="283350"/>
            <a:chOff x="560275" y="3433438"/>
            <a:chExt cx="1198188" cy="758734"/>
          </a:xfrm>
        </p:grpSpPr>
        <p:sp>
          <p:nvSpPr>
            <p:cNvPr id="16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直角三角形 20"/>
            <p:cNvSpPr/>
            <p:nvPr/>
          </p:nvSpPr>
          <p:spPr>
            <a:xfrm>
              <a:off x="890708" y="3433438"/>
              <a:ext cx="675249" cy="758734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任意多边形 17"/>
          <p:cNvSpPr/>
          <p:nvPr userDrawn="1"/>
        </p:nvSpPr>
        <p:spPr>
          <a:xfrm>
            <a:off x="0" y="5520485"/>
            <a:ext cx="12192000" cy="133751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30803-5243-48BD-A46E-7FD8BD1AAA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C821D-CD86-482A-88A1-248540F6B8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30803-5243-48BD-A46E-7FD8BD1AAA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C821D-CD86-482A-88A1-248540F6B8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pn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030803-5243-48BD-A46E-7FD8BD1AAA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CC821D-CD86-482A-88A1-248540F6B868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0">
            <a:blip r:embed="rId1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B9BD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slide" Target="slide5.xml"/><Relationship Id="rId5" Type="http://schemas.openxmlformats.org/officeDocument/2006/relationships/slide" Target="slide1.xml"/><Relationship Id="rId4" Type="http://schemas.openxmlformats.org/officeDocument/2006/relationships/slide" Target="slide3.xml"/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6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1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804870" y="4572436"/>
            <a:ext cx="724486" cy="458769"/>
            <a:chOff x="560275" y="3433438"/>
            <a:chExt cx="1198188" cy="758734"/>
          </a:xfrm>
        </p:grpSpPr>
        <p:sp>
          <p:nvSpPr>
            <p:cNvPr id="33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>
              <a:off x="890708" y="3433438"/>
              <a:ext cx="675249" cy="758734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0555619" y="566833"/>
            <a:ext cx="724486" cy="458769"/>
            <a:chOff x="560275" y="3433438"/>
            <a:chExt cx="1198188" cy="758734"/>
          </a:xfrm>
        </p:grpSpPr>
        <p:sp>
          <p:nvSpPr>
            <p:cNvPr id="36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直角三角形 20"/>
            <p:cNvSpPr/>
            <p:nvPr/>
          </p:nvSpPr>
          <p:spPr>
            <a:xfrm>
              <a:off x="890708" y="3433438"/>
              <a:ext cx="675249" cy="758734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任意多边形 15"/>
          <p:cNvSpPr/>
          <p:nvPr/>
        </p:nvSpPr>
        <p:spPr>
          <a:xfrm>
            <a:off x="0" y="5761355"/>
            <a:ext cx="12192000" cy="109664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sp>
        <p:nvSpPr>
          <p:cNvPr id="30" name="任意多边形 29"/>
          <p:cNvSpPr/>
          <p:nvPr/>
        </p:nvSpPr>
        <p:spPr>
          <a:xfrm>
            <a:off x="9813248" y="4513409"/>
            <a:ext cx="942537" cy="576743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3405" y="1851025"/>
            <a:ext cx="8301355" cy="3338830"/>
          </a:xfrm>
          <a:prstGeom prst="rect">
            <a:avLst/>
          </a:prstGeom>
          <a:ln w="57150">
            <a:solidFill>
              <a:srgbClr val="5B9BD5"/>
            </a:solidFill>
          </a:ln>
        </p:spPr>
      </p:pic>
      <p:sp>
        <p:nvSpPr>
          <p:cNvPr id="18" name="文本框 17"/>
          <p:cNvSpPr txBox="1"/>
          <p:nvPr/>
        </p:nvSpPr>
        <p:spPr>
          <a:xfrm>
            <a:off x="3984739" y="2388519"/>
            <a:ext cx="3818633" cy="70675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sz="4000" dirty="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Lesson 2</a:t>
            </a:r>
            <a:endParaRPr lang="zh-CN" sz="4000" dirty="0"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844040" y="3094990"/>
            <a:ext cx="83007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en-US" altLang="zh-CN" sz="2800" dirty="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a</a:t>
            </a:r>
            <a:r>
              <a:rPr sz="2800" dirty="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dvanced lesson </a:t>
            </a:r>
            <a:r>
              <a:rPr lang="en-US" sz="2800" dirty="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2 </a:t>
            </a:r>
            <a:r>
              <a:rPr lang="en-US" altLang="zh-CN" sz="2800" dirty="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“Craftsman music”</a:t>
            </a:r>
            <a:endParaRPr lang="zh-CN" altLang="en-US" sz="2800" dirty="0"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9" name="任意多边形 28"/>
          <p:cNvSpPr/>
          <p:nvPr/>
        </p:nvSpPr>
        <p:spPr>
          <a:xfrm>
            <a:off x="1529561" y="1284511"/>
            <a:ext cx="1069145" cy="65421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-480060" y="203835"/>
            <a:ext cx="10042525" cy="4356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robot entry tutorial</a:t>
            </a:r>
            <a:r>
              <a:rPr lang="zh-CN" altLang="en-US" sz="2800">
                <a:latin typeface="icomoon" charset="0"/>
                <a:ea typeface="Yu Gothic UI Semibold" panose="02010600030101010101" charset="-128"/>
              </a:rPr>
              <a:t>          </a:t>
            </a:r>
            <a:r>
              <a:rPr lang="zh-CN" altLang="en-US" sz="2800" u="sng">
                <a:latin typeface="icomoon" charset="0"/>
                <a:ea typeface="Yu Gothic UI Semibold" panose="02010600030101010101" charset="-128"/>
              </a:rPr>
              <a:t>                     </a:t>
            </a:r>
            <a:endParaRPr lang="zh-CN" altLang="en-US" sz="2800" u="sng">
              <a:latin typeface="icomoon" charset="0"/>
              <a:ea typeface="Yu Gothic UI Semibold" panose="02010600030101010101" charset="-128"/>
            </a:endParaRPr>
          </a:p>
        </p:txBody>
      </p:sp>
      <p:pic>
        <p:nvPicPr>
          <p:cNvPr id="5" name="图片 4" descr="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625" y="81915"/>
            <a:ext cx="1668780" cy="1034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5440" y="-31750"/>
            <a:ext cx="1425575" cy="88392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0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robot entry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10600030101010101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10600030101010101" charset="-128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0" y="5972810"/>
            <a:ext cx="12192000" cy="89725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sp>
        <p:nvSpPr>
          <p:cNvPr id="26" name="任意多边形 25"/>
          <p:cNvSpPr/>
          <p:nvPr/>
        </p:nvSpPr>
        <p:spPr>
          <a:xfrm>
            <a:off x="650240" y="2073910"/>
            <a:ext cx="2078990" cy="127190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53720" y="628650"/>
            <a:ext cx="11118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Part 4</a:t>
            </a:r>
            <a:endParaRPr lang="en-US" altLang="zh-CN" sz="28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40380" y="1150620"/>
            <a:ext cx="7222490" cy="70675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altLang="zh-CN" sz="2000"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We turn the numbers in the score into blocks in our program. I have tried many times that the blocks in this song are the best.</a:t>
            </a:r>
            <a:endParaRPr altLang="zh-CN" sz="2000">
              <a:solidFill>
                <a:schemeClr val="accent2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27705" y="1857375"/>
            <a:ext cx="740156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28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 1       2</a:t>
            </a:r>
            <a:r>
              <a:rPr lang="en-US" altLang="zh-CN" sz="28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       </a:t>
            </a:r>
            <a:r>
              <a:rPr lang="en-US" altLang="zh-CN" sz="28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3</a:t>
            </a:r>
            <a:r>
              <a:rPr lang="en-US" altLang="zh-CN" sz="28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        </a:t>
            </a:r>
            <a:r>
              <a:rPr lang="en-US" altLang="zh-CN" sz="28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4</a:t>
            </a:r>
            <a:r>
              <a:rPr lang="en-US" altLang="zh-CN" sz="28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       </a:t>
            </a:r>
            <a:r>
              <a:rPr lang="en-US" altLang="zh-CN" sz="28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5</a:t>
            </a:r>
            <a:endParaRPr lang="en-US" altLang="zh-CN" sz="2800" b="1">
              <a:solidFill>
                <a:schemeClr val="accent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061335" y="3731895"/>
            <a:ext cx="7201535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accent6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    </a:t>
            </a:r>
            <a:r>
              <a:rPr lang="zh-CN" altLang="en-US">
                <a:solidFill>
                  <a:schemeClr val="accent6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After watching the tone, let's get to know the beat again</a:t>
            </a:r>
            <a:r>
              <a:rPr lang="en-US" altLang="zh-CN">
                <a:solidFill>
                  <a:schemeClr val="accent6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,</a:t>
            </a:r>
            <a:r>
              <a:rPr>
                <a:solidFill>
                  <a:schemeClr val="accent6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If the number underlines the underline, we set its beat to be 1/2; if there is a horizontal bar behind the number, we set its beat to 2; if only a single number, the beat is 1; if the song does not hear the pause, we can also put a 1 /16 beat in the middle as a pause.</a:t>
            </a:r>
            <a:endParaRPr>
              <a:solidFill>
                <a:schemeClr val="accent6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50416" y="2750241"/>
            <a:ext cx="207835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Music score</a:t>
            </a:r>
            <a:endParaRPr lang="zh-CN" altLang="en-US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2135" y="2379345"/>
            <a:ext cx="7266940" cy="4000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0255" y="3064510"/>
            <a:ext cx="4142740" cy="3810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35400" y="5208270"/>
            <a:ext cx="5819140" cy="4191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blinds/>
      </p:transition>
    </mc:Choice>
    <mc:Fallback>
      <p:transition spd="slow">
        <p:blinds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任意多边形 13"/>
          <p:cNvSpPr/>
          <p:nvPr/>
        </p:nvSpPr>
        <p:spPr>
          <a:xfrm>
            <a:off x="2597834" y="755699"/>
            <a:ext cx="6996332" cy="3961052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/>
              <a:t> </a:t>
            </a:r>
            <a:endParaRPr lang="zh-CN" altLang="en-US" dirty="0"/>
          </a:p>
        </p:txBody>
      </p:sp>
      <p:grpSp>
        <p:nvGrpSpPr>
          <p:cNvPr id="16" name="组合 15"/>
          <p:cNvGrpSpPr/>
          <p:nvPr/>
        </p:nvGrpSpPr>
        <p:grpSpPr>
          <a:xfrm>
            <a:off x="3656236" y="3261927"/>
            <a:ext cx="447465" cy="283350"/>
            <a:chOff x="560275" y="3433438"/>
            <a:chExt cx="1198188" cy="758734"/>
          </a:xfrm>
        </p:grpSpPr>
        <p:sp>
          <p:nvSpPr>
            <p:cNvPr id="17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直角三角形 20"/>
            <p:cNvSpPr/>
            <p:nvPr/>
          </p:nvSpPr>
          <p:spPr>
            <a:xfrm>
              <a:off x="890708" y="3433438"/>
              <a:ext cx="675249" cy="758734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任意多边形 18"/>
          <p:cNvSpPr/>
          <p:nvPr/>
        </p:nvSpPr>
        <p:spPr>
          <a:xfrm>
            <a:off x="0" y="5520485"/>
            <a:ext cx="12192000" cy="133751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9891876" y="829994"/>
            <a:ext cx="1451304" cy="888061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0195886" y="1072882"/>
            <a:ext cx="8432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robot</a:t>
            </a:r>
            <a:endParaRPr lang="en-US" altLang="zh-CN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algn="ctr"/>
            <a:r>
              <a:rPr lang="en-US" altLang="zh-CN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lesson</a:t>
            </a:r>
            <a:endParaRPr lang="en-US" altLang="zh-CN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518795" y="3917950"/>
            <a:ext cx="2078990" cy="127190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robot entry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10600030101010101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10600030101010101" charset="-128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0" y="5644515"/>
            <a:ext cx="12192000" cy="1225550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pic>
        <p:nvPicPr>
          <p:cNvPr id="6" name="图片 5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9415" y="12700"/>
            <a:ext cx="1425575" cy="88392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770193" y="4486502"/>
            <a:ext cx="18275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Powered by  </a:t>
            </a:r>
            <a:r>
              <a:rPr lang="zh-CN" alt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YahBoom</a:t>
            </a:r>
            <a:endParaRPr lang="zh-CN" altLang="en-US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29230" y="3028950"/>
            <a:ext cx="726376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5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Thanks for watching！</a:t>
            </a:r>
            <a:endParaRPr lang="zh-CN" altLang="en-US" sz="54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46291" y="815798"/>
            <a:ext cx="10899418" cy="5299025"/>
            <a:chOff x="0" y="0"/>
            <a:chExt cx="12192000" cy="6858000"/>
          </a:xfrm>
        </p:grpSpPr>
        <p:sp>
          <p:nvSpPr>
            <p:cNvPr id="13" name="矩形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dpi="0" rotWithShape="0">
              <a:blip r:embed="rId1"/>
              <a:srcRect/>
              <a:tile tx="0" ty="0" sx="100000" sy="100000" flip="none" algn="tl"/>
            </a:blip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FFFF">
                <a:alpha val="92157"/>
              </a:srgbClr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28598" y="5118134"/>
            <a:ext cx="724486" cy="458769"/>
            <a:chOff x="560275" y="3433438"/>
            <a:chExt cx="1198188" cy="758734"/>
          </a:xfrm>
        </p:grpSpPr>
        <p:sp>
          <p:nvSpPr>
            <p:cNvPr id="33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>
              <a:off x="890708" y="3433438"/>
              <a:ext cx="675249" cy="758734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任意多边形 29"/>
          <p:cNvSpPr/>
          <p:nvPr/>
        </p:nvSpPr>
        <p:spPr>
          <a:xfrm>
            <a:off x="11280687" y="1444203"/>
            <a:ext cx="542043" cy="331679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>
            <a:off x="143539" y="335914"/>
            <a:ext cx="1354542" cy="828851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5" name="组合 34"/>
          <p:cNvGrpSpPr/>
          <p:nvPr/>
        </p:nvGrpSpPr>
        <p:grpSpPr>
          <a:xfrm>
            <a:off x="11280688" y="56591"/>
            <a:ext cx="724486" cy="458769"/>
            <a:chOff x="560275" y="3433438"/>
            <a:chExt cx="1198188" cy="758734"/>
          </a:xfrm>
        </p:grpSpPr>
        <p:sp>
          <p:nvSpPr>
            <p:cNvPr id="36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直角三角形 20"/>
            <p:cNvSpPr/>
            <p:nvPr/>
          </p:nvSpPr>
          <p:spPr>
            <a:xfrm>
              <a:off x="890708" y="3433438"/>
              <a:ext cx="675249" cy="758734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任意多边形 15"/>
          <p:cNvSpPr/>
          <p:nvPr/>
        </p:nvSpPr>
        <p:spPr>
          <a:xfrm>
            <a:off x="0" y="5520485"/>
            <a:ext cx="12192000" cy="133751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835785" y="2463165"/>
            <a:ext cx="7025248" cy="368476"/>
            <a:chOff x="1459489" y="1292335"/>
            <a:chExt cx="6307933" cy="368284"/>
          </a:xfrm>
        </p:grpSpPr>
        <p:sp>
          <p:nvSpPr>
            <p:cNvPr id="18" name="文本框 17"/>
            <p:cNvSpPr txBox="1"/>
            <p:nvPr/>
          </p:nvSpPr>
          <p:spPr>
            <a:xfrm>
              <a:off x="1459489" y="1292335"/>
              <a:ext cx="721995" cy="368108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Arial" panose="020B0604020202020204" pitchFamily="34" charset="0"/>
                  <a:ea typeface="Arial" panose="020B0604020202020204" pitchFamily="34" charset="0"/>
                </a:rPr>
                <a:t>Part1</a:t>
              </a:r>
              <a:endParaRPr lang="en-US" altLang="zh-CN" dirty="0" smtClean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278949" y="1292335"/>
              <a:ext cx="782955" cy="368108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Arial" panose="020B0604020202020204" pitchFamily="34" charset="0"/>
                  <a:ea typeface="Arial" panose="020B0604020202020204" pitchFamily="34" charset="0"/>
                </a:rPr>
                <a:t>Part 2</a:t>
              </a:r>
              <a:endParaRPr lang="zh-CN" altLang="en-US" dirty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176730" y="1292346"/>
              <a:ext cx="709295" cy="368108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Arial" panose="020B0604020202020204" pitchFamily="34" charset="0"/>
                  <a:ea typeface="Arial" panose="020B0604020202020204" pitchFamily="34" charset="0"/>
                </a:rPr>
                <a:t>Part3</a:t>
              </a:r>
              <a:endParaRPr lang="zh-CN" altLang="en-US" dirty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6986372" y="1292511"/>
              <a:ext cx="781050" cy="368108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Arial" panose="020B0604020202020204" pitchFamily="34" charset="0"/>
                  <a:ea typeface="Arial" panose="020B0604020202020204" pitchFamily="34" charset="0"/>
                </a:rPr>
                <a:t>Part 4</a:t>
              </a:r>
              <a:endParaRPr lang="zh-CN" altLang="en-US" dirty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781050" y="133350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robot entry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10600030101010101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10600030101010101" charset="-128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0" y="5761355"/>
            <a:ext cx="12192000" cy="109664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pic>
        <p:nvPicPr>
          <p:cNvPr id="6" name="图片 5" descr="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2705" y="56515"/>
            <a:ext cx="1225550" cy="7594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6380" y="642387"/>
            <a:ext cx="1427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C</a:t>
            </a:r>
            <a:r>
              <a:rPr lang="zh-CN" altLang="en-US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ontent</a:t>
            </a:r>
            <a:endParaRPr lang="zh-CN" altLang="en-US" sz="28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96732" y="2925378"/>
            <a:ext cx="1681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dirty="0">
                <a:solidFill>
                  <a:srgbClr val="0070C0"/>
                </a:solidFill>
                <a:latin typeface="Arial" panose="020B0604020202020204" pitchFamily="34" charset="0"/>
                <a:ea typeface="Arial" panose="020B0604020202020204" pitchFamily="34" charset="0"/>
                <a:hlinkClick r:id="rId3" action="ppaction://hlinksldjump"/>
              </a:rPr>
              <a:t>Learning goals</a:t>
            </a:r>
            <a:endParaRPr lang="zh-CN" altLang="en-US" dirty="0">
              <a:solidFill>
                <a:srgbClr val="0070C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615806" y="2925378"/>
            <a:ext cx="13639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  <a:hlinkClick r:id="rId4" action="ppaction://hlinksldjump"/>
              </a:rPr>
              <a:t>Preparation</a:t>
            </a:r>
            <a:endParaRPr lang="zh-CN" altLang="en-US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  <a:hlinkClick r:id="rId4" action="ppaction://hlinksldjump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485614" y="2925378"/>
            <a:ext cx="19481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hlinkClick r:id="rId5" action="ppaction://hlinksldjump"/>
              </a:rPr>
              <a:t>Search for blocks</a:t>
            </a:r>
            <a:endParaRPr lang="zh-CN" altLang="en-US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613722" y="2925554"/>
            <a:ext cx="1808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hlinkClick r:id="rId6" action="ppaction://hlinksldjump"/>
              </a:rPr>
              <a:t>Combin</a:t>
            </a:r>
            <a:r>
              <a:rPr lang="en-US" altLang="zh-CN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hlinkClick r:id="rId6" action="ppaction://hlinksldjump"/>
              </a:rPr>
              <a:t>e</a:t>
            </a:r>
            <a:r>
              <a:rPr lang="zh-CN" alt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hlinkClick r:id="rId6" action="ppaction://hlinksldjump"/>
              </a:rPr>
              <a:t> blocks</a:t>
            </a:r>
            <a:endParaRPr lang="zh-CN" altLang="en-US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721541" y="2463341"/>
            <a:ext cx="869868" cy="3683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r>
              <a:rPr lang="en-US" altLang="zh-CN" dirty="0" smtClean="0">
                <a:latin typeface="Arial" panose="020B0604020202020204" pitchFamily="34" charset="0"/>
                <a:ea typeface="Arial" panose="020B0604020202020204" pitchFamily="34" charset="0"/>
              </a:rPr>
              <a:t>Part 5</a:t>
            </a:r>
            <a:endParaRPr lang="zh-CN" altLang="en-US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523802" y="2925554"/>
            <a:ext cx="14020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hlinkClick r:id="rId6" action="ppaction://hlinksldjump"/>
              </a:rPr>
              <a:t>Music score</a:t>
            </a:r>
            <a:endParaRPr lang="zh-CN" altLang="en-US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1736266" y="3196784"/>
            <a:ext cx="724486" cy="372379"/>
            <a:chOff x="560275" y="3576314"/>
            <a:chExt cx="1198188" cy="615858"/>
          </a:xfrm>
        </p:grpSpPr>
        <p:sp>
          <p:nvSpPr>
            <p:cNvPr id="33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>
              <a:off x="890708" y="3576314"/>
              <a:ext cx="675249" cy="61585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638251" y="688905"/>
            <a:ext cx="111887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Part 1</a:t>
            </a:r>
            <a:endParaRPr lang="en-US" altLang="zh-CN" sz="28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robot entry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10600030101010101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10600030101010101" charset="-128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0" y="5854700"/>
            <a:ext cx="12192000" cy="1003300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sp>
        <p:nvSpPr>
          <p:cNvPr id="2" name="文本框 1"/>
          <p:cNvSpPr txBox="1"/>
          <p:nvPr/>
        </p:nvSpPr>
        <p:spPr>
          <a:xfrm>
            <a:off x="3027045" y="4944110"/>
            <a:ext cx="796544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       </a:t>
            </a:r>
            <a:r>
              <a:rPr lang="zh-CN" altLang="en-US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After you download the program, you can hear the robot's buzzer play the music we've written, the painter. And there is a note pattern on the micro:bit dot matrix. </a:t>
            </a:r>
            <a:r>
              <a:rPr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As long as we search for music from the Internet, we can compose other songs.</a:t>
            </a:r>
            <a:endParaRPr lang="en-US" altLang="zh-CN"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778510" y="1924685"/>
            <a:ext cx="2078990" cy="127190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4330" y="45085"/>
            <a:ext cx="1233170" cy="7645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7040" y="895985"/>
            <a:ext cx="5441950" cy="39712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5623" y="2243682"/>
            <a:ext cx="199136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Learning goals</a:t>
            </a:r>
            <a:endParaRPr lang="en-US" altLang="zh-CN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1736266" y="3196784"/>
            <a:ext cx="724486" cy="372379"/>
            <a:chOff x="560275" y="3576314"/>
            <a:chExt cx="1198188" cy="615858"/>
          </a:xfrm>
        </p:grpSpPr>
        <p:sp>
          <p:nvSpPr>
            <p:cNvPr id="33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>
              <a:off x="890708" y="3576314"/>
              <a:ext cx="675249" cy="61585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638251" y="688905"/>
            <a:ext cx="111506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Part </a:t>
            </a:r>
            <a:r>
              <a:rPr lang="en-US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2</a:t>
            </a:r>
            <a:endParaRPr lang="en-US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robot entry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10600030101010101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10600030101010101" charset="-128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0" y="5854700"/>
            <a:ext cx="12192000" cy="1003300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sp>
        <p:nvSpPr>
          <p:cNvPr id="2" name="文本框 1"/>
          <p:cNvSpPr txBox="1"/>
          <p:nvPr/>
        </p:nvSpPr>
        <p:spPr>
          <a:xfrm>
            <a:off x="4366260" y="2313940"/>
            <a:ext cx="558355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●  1 X USB cable</a:t>
            </a:r>
            <a:endParaRPr lang="en-US" altLang="zh-CN" sz="32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r>
              <a:rPr lang="en-US" altLang="zh-CN" sz="32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●  1 X micro:bit</a:t>
            </a:r>
            <a:r>
              <a:rPr lang="zh-CN" altLang="zh-CN" sz="32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en-US" altLang="zh-CN" sz="32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robot</a:t>
            </a:r>
            <a:endParaRPr lang="en-US" altLang="zh-CN" sz="32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638175" y="2002155"/>
            <a:ext cx="2078990" cy="127190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6075" y="45085"/>
            <a:ext cx="1233170" cy="7645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1691" y="2591491"/>
            <a:ext cx="211836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Preparation </a:t>
            </a:r>
            <a:endParaRPr lang="en-US" altLang="zh-CN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37572" y="1290888"/>
            <a:ext cx="158940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Hardware</a:t>
            </a:r>
            <a:r>
              <a:rPr lang="en-US" altLang="zh-CN" sz="2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:</a:t>
            </a:r>
            <a:endParaRPr lang="en-US" altLang="zh-CN" sz="24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17165" y="4005580"/>
            <a:ext cx="8801735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400" dirty="0">
                <a:solidFill>
                  <a:schemeClr val="accent5">
                    <a:lumMod val="7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      </a:t>
            </a:r>
            <a:r>
              <a:rPr sz="2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Then the micro:bit is connected to the computer through USB, and the computer will pop up a U disk and click the URL in the U disk to enter the programming interface. </a:t>
            </a:r>
            <a:r>
              <a:rPr lang="en-US" sz="2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Input this URL 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https://github.com/lzty634158/yahboom_mbit_en </a:t>
            </a:r>
            <a:r>
              <a:rPr lang="en-US" sz="2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to get the package.</a:t>
            </a:r>
            <a:endParaRPr lang="en-US" sz="24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  <a:p>
            <a:pPr algn="l"/>
            <a:endParaRPr lang="zh-CN" altLang="en-US" sz="20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mb dir="vert"/>
      </p:transition>
    </mc:Choice>
    <mc:Fallback>
      <p:transition spd="slow">
        <p:comb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robot entry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10600030101010101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10600030101010101" charset="-128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0" y="5972810"/>
            <a:ext cx="12192000" cy="89725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sp>
        <p:nvSpPr>
          <p:cNvPr id="6" name="文本框 5"/>
          <p:cNvSpPr txBox="1"/>
          <p:nvPr/>
        </p:nvSpPr>
        <p:spPr>
          <a:xfrm>
            <a:off x="613410" y="628650"/>
            <a:ext cx="10998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Part 3</a:t>
            </a:r>
            <a:endParaRPr lang="en-US" altLang="zh-CN" sz="28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518795" y="1852295"/>
            <a:ext cx="2078990" cy="127190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4330" y="45085"/>
            <a:ext cx="1233170" cy="7645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13348" y="2283052"/>
            <a:ext cx="231140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Search for blocks</a:t>
            </a:r>
            <a:endParaRPr lang="en-US" altLang="zh-CN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endParaRPr lang="zh-CN" altLang="en-US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760" y="829310"/>
            <a:ext cx="6333490" cy="52000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ver dir="d"/>
      </p:transition>
    </mc:Choice>
    <mc:Fallback>
      <p:transition spd="slow">
        <p:cover dir="d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robot entry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10600030101010101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10600030101010101" charset="-128"/>
            </a:endParaRPr>
          </a:p>
        </p:txBody>
      </p:sp>
      <p:pic>
        <p:nvPicPr>
          <p:cNvPr id="3" name="图片 2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4330" y="45085"/>
            <a:ext cx="1233170" cy="764540"/>
          </a:xfrm>
          <a:prstGeom prst="rect">
            <a:avLst/>
          </a:prstGeom>
        </p:spPr>
      </p:pic>
      <p:sp>
        <p:nvSpPr>
          <p:cNvPr id="16" name="任意多边形 15"/>
          <p:cNvSpPr/>
          <p:nvPr/>
        </p:nvSpPr>
        <p:spPr>
          <a:xfrm>
            <a:off x="0" y="5871845"/>
            <a:ext cx="12192000" cy="998220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sp>
        <p:nvSpPr>
          <p:cNvPr id="6" name="文本框 5"/>
          <p:cNvSpPr txBox="1"/>
          <p:nvPr/>
        </p:nvSpPr>
        <p:spPr>
          <a:xfrm>
            <a:off x="613410" y="628650"/>
            <a:ext cx="10998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Part 3</a:t>
            </a:r>
            <a:endParaRPr lang="en-US" altLang="zh-CN" sz="28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518733" y="1852522"/>
            <a:ext cx="2079101" cy="1272213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13348" y="2283052"/>
            <a:ext cx="231140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Search for blocks</a:t>
            </a:r>
            <a:endParaRPr lang="en-US" altLang="zh-CN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endParaRPr lang="zh-CN" altLang="en-US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0780" y="871855"/>
            <a:ext cx="4790440" cy="51142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ver/>
      </p:transition>
    </mc:Choice>
    <mc:Fallback>
      <p:transition spd="slow">
        <p:cover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553720" y="628650"/>
            <a:ext cx="11118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Part 4</a:t>
            </a:r>
            <a:endParaRPr lang="en-US" altLang="zh-CN" sz="28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robot entry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10600030101010101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10600030101010101" charset="-128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0" y="5972810"/>
            <a:ext cx="12192000" cy="89725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sp>
        <p:nvSpPr>
          <p:cNvPr id="26" name="任意多边形 25"/>
          <p:cNvSpPr/>
          <p:nvPr/>
        </p:nvSpPr>
        <p:spPr>
          <a:xfrm>
            <a:off x="650240" y="2073910"/>
            <a:ext cx="2078990" cy="127190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4330" y="45085"/>
            <a:ext cx="1233170" cy="7645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9230" y="925195"/>
            <a:ext cx="4117340" cy="504761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53378" y="2476727"/>
            <a:ext cx="207645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Combine blocks</a:t>
            </a:r>
            <a:endParaRPr lang="en-US" altLang="zh-CN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0580" y="867410"/>
            <a:ext cx="3928745" cy="51631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mb dir="vert"/>
      </p:transition>
    </mc:Choice>
    <mc:Fallback>
      <p:transition spd="slow">
        <p:comb dir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553720" y="628650"/>
            <a:ext cx="11118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Part 4</a:t>
            </a:r>
            <a:endParaRPr lang="en-US" altLang="zh-CN" sz="28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robot entry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10600030101010101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10600030101010101" charset="-128"/>
            </a:endParaRPr>
          </a:p>
        </p:txBody>
      </p:sp>
      <p:pic>
        <p:nvPicPr>
          <p:cNvPr id="3" name="图片 2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4330" y="45085"/>
            <a:ext cx="1233170" cy="764540"/>
          </a:xfrm>
          <a:prstGeom prst="rect">
            <a:avLst/>
          </a:prstGeom>
        </p:spPr>
      </p:pic>
      <p:sp>
        <p:nvSpPr>
          <p:cNvPr id="16" name="任意多边形 15"/>
          <p:cNvSpPr/>
          <p:nvPr/>
        </p:nvSpPr>
        <p:spPr>
          <a:xfrm>
            <a:off x="0" y="5972810"/>
            <a:ext cx="12192000" cy="89725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sp>
        <p:nvSpPr>
          <p:cNvPr id="26" name="任意多边形 25"/>
          <p:cNvSpPr/>
          <p:nvPr/>
        </p:nvSpPr>
        <p:spPr>
          <a:xfrm>
            <a:off x="650240" y="2073910"/>
            <a:ext cx="2078990" cy="127190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3378" y="2476727"/>
            <a:ext cx="207645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Combine blocks</a:t>
            </a:r>
            <a:endParaRPr lang="en-US" altLang="zh-CN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9230" y="1337945"/>
            <a:ext cx="4409440" cy="399986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38670" y="1150620"/>
            <a:ext cx="4466590" cy="44951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blinds dir="vert"/>
      </p:transition>
    </mc:Choice>
    <mc:Fallback>
      <p:transition spd="slow">
        <p:blinds dir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robot entry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10600030101010101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10600030101010101" charset="-128"/>
            </a:endParaRPr>
          </a:p>
        </p:txBody>
      </p:sp>
      <p:pic>
        <p:nvPicPr>
          <p:cNvPr id="3" name="图片 2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4330" y="45085"/>
            <a:ext cx="1233170" cy="76454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53720" y="628650"/>
            <a:ext cx="11118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Part 4</a:t>
            </a:r>
            <a:endParaRPr lang="en-US" altLang="zh-CN" sz="28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650178" y="2074137"/>
            <a:ext cx="2079101" cy="1272213"/>
            <a:chOff x="5213810" y="4721826"/>
            <a:chExt cx="2079101" cy="1272213"/>
          </a:xfrm>
        </p:grpSpPr>
        <p:sp>
          <p:nvSpPr>
            <p:cNvPr id="26" name="任意多边形 25"/>
            <p:cNvSpPr/>
            <p:nvPr/>
          </p:nvSpPr>
          <p:spPr>
            <a:xfrm>
              <a:off x="5213810" y="4721826"/>
              <a:ext cx="2079101" cy="1272213"/>
            </a:xfrm>
            <a:custGeom>
              <a:avLst/>
              <a:gdLst>
                <a:gd name="connsiteX0" fmla="*/ 1610751 w 2954216"/>
                <a:gd name="connsiteY0" fmla="*/ 0 h 1807700"/>
                <a:gd name="connsiteX1" fmla="*/ 2504050 w 2954216"/>
                <a:gd name="connsiteY1" fmla="*/ 893299 h 1807700"/>
                <a:gd name="connsiteX2" fmla="*/ 2504050 w 2954216"/>
                <a:gd name="connsiteY2" fmla="*/ 893300 h 1807700"/>
                <a:gd name="connsiteX3" fmla="*/ 2534525 w 2954216"/>
                <a:gd name="connsiteY3" fmla="*/ 893300 h 1807700"/>
                <a:gd name="connsiteX4" fmla="*/ 2954216 w 2954216"/>
                <a:gd name="connsiteY4" fmla="*/ 1312991 h 1807700"/>
                <a:gd name="connsiteX5" fmla="*/ 2954216 w 2954216"/>
                <a:gd name="connsiteY5" fmla="*/ 1388009 h 1807700"/>
                <a:gd name="connsiteX6" fmla="*/ 2534525 w 2954216"/>
                <a:gd name="connsiteY6" fmla="*/ 1807700 h 1807700"/>
                <a:gd name="connsiteX7" fmla="*/ 419691 w 2954216"/>
                <a:gd name="connsiteY7" fmla="*/ 1807700 h 1807700"/>
                <a:gd name="connsiteX8" fmla="*/ 0 w 2954216"/>
                <a:gd name="connsiteY8" fmla="*/ 1388009 h 1807700"/>
                <a:gd name="connsiteX9" fmla="*/ 0 w 2954216"/>
                <a:gd name="connsiteY9" fmla="*/ 1312991 h 1807700"/>
                <a:gd name="connsiteX10" fmla="*/ 335109 w 2954216"/>
                <a:gd name="connsiteY10" fmla="*/ 901827 h 1807700"/>
                <a:gd name="connsiteX11" fmla="*/ 339261 w 2954216"/>
                <a:gd name="connsiteY11" fmla="*/ 901408 h 1807700"/>
                <a:gd name="connsiteX12" fmla="*/ 337624 w 2954216"/>
                <a:gd name="connsiteY12" fmla="*/ 893300 h 1807700"/>
                <a:gd name="connsiteX13" fmla="*/ 604911 w 2954216"/>
                <a:gd name="connsiteY13" fmla="*/ 626013 h 1807700"/>
                <a:gd name="connsiteX14" fmla="*/ 708952 w 2954216"/>
                <a:gd name="connsiteY14" fmla="*/ 647018 h 1807700"/>
                <a:gd name="connsiteX15" fmla="*/ 749358 w 2954216"/>
                <a:gd name="connsiteY15" fmla="*/ 668950 h 1807700"/>
                <a:gd name="connsiteX16" fmla="*/ 787652 w 2954216"/>
                <a:gd name="connsiteY16" fmla="*/ 545587 h 1807700"/>
                <a:gd name="connsiteX17" fmla="*/ 1610751 w 2954216"/>
                <a:gd name="connsiteY17" fmla="*/ 0 h 180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954216" h="1807700">
                  <a:moveTo>
                    <a:pt x="1610751" y="0"/>
                  </a:moveTo>
                  <a:cubicBezTo>
                    <a:pt x="2104106" y="0"/>
                    <a:pt x="2504050" y="399944"/>
                    <a:pt x="2504050" y="893299"/>
                  </a:cubicBezTo>
                  <a:lnTo>
                    <a:pt x="2504050" y="893300"/>
                  </a:lnTo>
                  <a:lnTo>
                    <a:pt x="2534525" y="893300"/>
                  </a:lnTo>
                  <a:cubicBezTo>
                    <a:pt x="2766314" y="893300"/>
                    <a:pt x="2954216" y="1081202"/>
                    <a:pt x="2954216" y="1312991"/>
                  </a:cubicBezTo>
                  <a:lnTo>
                    <a:pt x="2954216" y="1388009"/>
                  </a:lnTo>
                  <a:cubicBezTo>
                    <a:pt x="2954216" y="1619798"/>
                    <a:pt x="2766314" y="1807700"/>
                    <a:pt x="2534525" y="1807700"/>
                  </a:cubicBezTo>
                  <a:lnTo>
                    <a:pt x="419691" y="1807700"/>
                  </a:lnTo>
                  <a:cubicBezTo>
                    <a:pt x="187902" y="1807700"/>
                    <a:pt x="0" y="1619798"/>
                    <a:pt x="0" y="1388009"/>
                  </a:cubicBezTo>
                  <a:lnTo>
                    <a:pt x="0" y="1312991"/>
                  </a:lnTo>
                  <a:cubicBezTo>
                    <a:pt x="0" y="1110176"/>
                    <a:pt x="143863" y="940961"/>
                    <a:pt x="335109" y="901827"/>
                  </a:cubicBezTo>
                  <a:lnTo>
                    <a:pt x="339261" y="901408"/>
                  </a:lnTo>
                  <a:lnTo>
                    <a:pt x="337624" y="893300"/>
                  </a:lnTo>
                  <a:cubicBezTo>
                    <a:pt x="337624" y="745681"/>
                    <a:pt x="457292" y="626013"/>
                    <a:pt x="604911" y="626013"/>
                  </a:cubicBezTo>
                  <a:cubicBezTo>
                    <a:pt x="641816" y="626013"/>
                    <a:pt x="676974" y="633492"/>
                    <a:pt x="708952" y="647018"/>
                  </a:cubicBezTo>
                  <a:lnTo>
                    <a:pt x="749358" y="668950"/>
                  </a:lnTo>
                  <a:lnTo>
                    <a:pt x="787652" y="545587"/>
                  </a:lnTo>
                  <a:cubicBezTo>
                    <a:pt x="923262" y="224968"/>
                    <a:pt x="1240735" y="0"/>
                    <a:pt x="16107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5214048" y="5397930"/>
              <a:ext cx="2078355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2800" dirty="0">
                  <a:solidFill>
                    <a:schemeClr val="accent5">
                      <a:lumMod val="75000"/>
                    </a:schemeClr>
                  </a:solidFill>
                  <a:latin typeface="Arial" panose="020B0604020202020204" pitchFamily="34" charset="0"/>
                  <a:ea typeface="Arial" panose="020B0604020202020204" pitchFamily="34" charset="0"/>
                </a:rPr>
                <a:t>Music score</a:t>
              </a:r>
              <a:endParaRPr lang="zh-CN" altLang="en-US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</p:grpSp>
      <p:sp>
        <p:nvSpPr>
          <p:cNvPr id="16" name="任意多边形 15"/>
          <p:cNvSpPr/>
          <p:nvPr/>
        </p:nvSpPr>
        <p:spPr>
          <a:xfrm>
            <a:off x="0" y="5972810"/>
            <a:ext cx="12192000" cy="89725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pic>
        <p:nvPicPr>
          <p:cNvPr id="5" name="图片 4" descr="2_1_副本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8095" y="1233170"/>
            <a:ext cx="6468110" cy="43916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ver dir="d"/>
      </p:transition>
    </mc:Choice>
    <mc:Fallback>
      <p:transition spd="slow">
        <p:cover dir="d"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卡通">
      <a:majorFont>
        <a:latin typeface="方正卡通简体"/>
        <a:ea typeface="方正喵呜体"/>
        <a:cs typeface=""/>
      </a:majorFont>
      <a:minorFont>
        <a:latin typeface="方正卡通简体"/>
        <a:ea typeface="方正卡通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2828</Words>
  <Application>WPS 演示</Application>
  <PresentationFormat>自定义</PresentationFormat>
  <Paragraphs>129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5" baseType="lpstr">
      <vt:lpstr>Arial</vt:lpstr>
      <vt:lpstr>宋体</vt:lpstr>
      <vt:lpstr>Wingdings</vt:lpstr>
      <vt:lpstr>icomoon</vt:lpstr>
      <vt:lpstr>Yu Gothic UI Semibold</vt:lpstr>
      <vt:lpstr>微软雅黑 Light</vt:lpstr>
      <vt:lpstr>方正卡通简体</vt:lpstr>
      <vt:lpstr>微软雅黑</vt:lpstr>
      <vt:lpstr/>
      <vt:lpstr>Arial Unicode MS</vt:lpstr>
      <vt:lpstr>方正喵呜体</vt:lpstr>
      <vt:lpstr>Calibri</vt:lpstr>
      <vt:lpstr>Segoe Print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creator>PPTS</dc:creator>
  <cp:keywords>PPTS</cp:keywords>
  <dc:description>PPTS</dc:description>
  <dc:subject>PPTS</dc:subject>
  <cp:category>PPTS</cp:category>
  <cp:lastModifiedBy>梦飞羊想</cp:lastModifiedBy>
  <cp:revision>92</cp:revision>
  <dcterms:created xsi:type="dcterms:W3CDTF">2014-02-21T16:31:00Z</dcterms:created>
  <dcterms:modified xsi:type="dcterms:W3CDTF">2018-04-07T08:44:29Z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