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8" r:id="rId3"/>
    <p:sldId id="257" r:id="rId4"/>
    <p:sldId id="264" r:id="rId5"/>
    <p:sldId id="265" r:id="rId6"/>
    <p:sldId id="268" r:id="rId7"/>
    <p:sldId id="277" r:id="rId8"/>
    <p:sldId id="269" r:id="rId9"/>
    <p:sldId id="261" r:id="rId10"/>
  </p:sldIdLst>
  <p:sldSz cx="12192000" cy="6858000"/>
  <p:notesSz cx="6858000" cy="9144000"/>
  <p:embeddedFontLst>
    <p:embeddedFont>
      <p:font typeface="icomoon" charset="0"/>
      <p:regular r:id="rId16"/>
    </p:embeddedFont>
    <p:embeddedFont>
      <p:font typeface="Yu Gothic UI Semibold" panose="020B0700000000000000" charset="-128"/>
      <p:bold r:id="rId17"/>
    </p:embeddedFont>
    <p:embeddedFont>
      <p:font typeface="微软雅黑 Light" panose="020B0502040204020203" charset="-122"/>
      <p:regular r:id="rId18"/>
    </p:embeddedFont>
    <p:embeddedFont>
      <p:font typeface="方正卡通简体" panose="02010600030101010101" charset="0"/>
      <p:regular r:id="rId19"/>
    </p:embeddedFont>
    <p:embeddedFont>
      <p:font typeface="方正喵呜体" panose="02010600010101010101" charset="0"/>
      <p:regular r:id="rId20"/>
    </p:embeddedFont>
    <p:embeddedFont>
      <p:font typeface="Calibri" panose="020F0502020204030204" charset="0"/>
      <p:regular r:id="rId21"/>
      <p:bold r:id="rId22"/>
      <p:italic r:id="rId23"/>
      <p:boldItalic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21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-1038" y="-84"/>
      </p:cViewPr>
      <p:guideLst>
        <p:guide orient="horz" pos="2160"/>
        <p:guide pos="388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font" Target="fonts/font9.fntdata"/><Relationship Id="rId23" Type="http://schemas.openxmlformats.org/officeDocument/2006/relationships/font" Target="fonts/font8.fntdata"/><Relationship Id="rId22" Type="http://schemas.openxmlformats.org/officeDocument/2006/relationships/font" Target="fonts/font7.fntdata"/><Relationship Id="rId21" Type="http://schemas.openxmlformats.org/officeDocument/2006/relationships/font" Target="fonts/font6.fntdata"/><Relationship Id="rId20" Type="http://schemas.openxmlformats.org/officeDocument/2006/relationships/font" Target="fonts/font5.fntdata"/><Relationship Id="rId2" Type="http://schemas.openxmlformats.org/officeDocument/2006/relationships/theme" Target="theme/theme1.xml"/><Relationship Id="rId19" Type="http://schemas.openxmlformats.org/officeDocument/2006/relationships/font" Target="fonts/font4.fntdata"/><Relationship Id="rId18" Type="http://schemas.openxmlformats.org/officeDocument/2006/relationships/font" Target="fonts/font3.fntdata"/><Relationship Id="rId17" Type="http://schemas.openxmlformats.org/officeDocument/2006/relationships/font" Target="fonts/font2.fntdata"/><Relationship Id="rId16" Type="http://schemas.openxmlformats.org/officeDocument/2006/relationships/font" Target="fonts/font1.fntdata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836686" y="842468"/>
            <a:ext cx="1879218" cy="5299025"/>
            <a:chOff x="0" y="0"/>
            <a:chExt cx="12192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2743200" y="842468"/>
            <a:ext cx="8802509" cy="5299025"/>
            <a:chOff x="0" y="0"/>
            <a:chExt cx="12192000" cy="6858000"/>
          </a:xfrm>
        </p:grpSpPr>
        <p:sp>
          <p:nvSpPr>
            <p:cNvPr id="11" name="矩形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任意多边形 12"/>
          <p:cNvSpPr/>
          <p:nvPr userDrawn="1"/>
        </p:nvSpPr>
        <p:spPr>
          <a:xfrm>
            <a:off x="11326811" y="759707"/>
            <a:ext cx="542043" cy="331679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 userDrawn="1"/>
        </p:nvSpPr>
        <p:spPr>
          <a:xfrm>
            <a:off x="428395" y="373320"/>
            <a:ext cx="1354542" cy="82885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11375265" y="343928"/>
            <a:ext cx="447465" cy="283350"/>
            <a:chOff x="560275" y="3433438"/>
            <a:chExt cx="1198188" cy="758734"/>
          </a:xfrm>
        </p:grpSpPr>
        <p:sp>
          <p:nvSpPr>
            <p:cNvPr id="1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任意多边形 17"/>
          <p:cNvSpPr/>
          <p:nvPr userDrawn="1"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0">
            <a:blip r:embed="rId1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B9BD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4.xml"/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804870" y="4572436"/>
            <a:ext cx="724486" cy="458769"/>
            <a:chOff x="560275" y="3433438"/>
            <a:chExt cx="1198188" cy="758734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555619" y="566833"/>
            <a:ext cx="724486" cy="458769"/>
            <a:chOff x="560275" y="3433438"/>
            <a:chExt cx="1198188" cy="758734"/>
          </a:xfrm>
        </p:grpSpPr>
        <p:sp>
          <p:nvSpPr>
            <p:cNvPr id="3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0" y="5761355"/>
            <a:ext cx="12192000" cy="109664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30" name="任意多边形 29"/>
          <p:cNvSpPr/>
          <p:nvPr/>
        </p:nvSpPr>
        <p:spPr>
          <a:xfrm>
            <a:off x="9813248" y="4513409"/>
            <a:ext cx="942537" cy="576743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3405" y="1851025"/>
            <a:ext cx="8301355" cy="3338830"/>
          </a:xfrm>
          <a:prstGeom prst="rect">
            <a:avLst/>
          </a:prstGeom>
          <a:ln w="57150">
            <a:solidFill>
              <a:srgbClr val="5B9BD5"/>
            </a:solidFill>
          </a:ln>
        </p:spPr>
      </p:pic>
      <p:sp>
        <p:nvSpPr>
          <p:cNvPr id="18" name="文本框 17"/>
          <p:cNvSpPr txBox="1"/>
          <p:nvPr/>
        </p:nvSpPr>
        <p:spPr>
          <a:xfrm>
            <a:off x="3984739" y="2388519"/>
            <a:ext cx="3818633" cy="7067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sz="40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Lesson 1</a:t>
            </a:r>
            <a:endParaRPr lang="en-US" sz="4000" dirty="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43405" y="3137535"/>
            <a:ext cx="83007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micro:bit a</a:t>
            </a:r>
            <a:r>
              <a:rPr sz="32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dvanced lesson </a:t>
            </a:r>
            <a:r>
              <a:rPr lang="en-US" sz="32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1 </a:t>
            </a:r>
            <a:r>
              <a:rPr lang="en-US" altLang="zh-CN" sz="32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“Buzzer singing”</a:t>
            </a:r>
            <a:endParaRPr lang="en-US" altLang="zh-CN" sz="3200" dirty="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1529561" y="1284511"/>
            <a:ext cx="1069145" cy="65421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-480060" y="203835"/>
            <a:ext cx="10042525" cy="435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robot entry tutorial</a:t>
            </a:r>
            <a:r>
              <a:rPr lang="zh-CN" altLang="en-US" sz="2800">
                <a:latin typeface="icomoon" charset="0"/>
                <a:ea typeface="Yu Gothic UI Semibold" panose="020B0700000000000000" charset="-128"/>
              </a:rPr>
              <a:t>         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625" y="81915"/>
            <a:ext cx="1668780" cy="1034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46291" y="815798"/>
            <a:ext cx="10899418" cy="5299025"/>
            <a:chOff x="0" y="0"/>
            <a:chExt cx="12192000" cy="6858000"/>
          </a:xfrm>
        </p:grpSpPr>
        <p:sp>
          <p:nvSpPr>
            <p:cNvPr id="13" name="矩形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1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28598" y="5118134"/>
            <a:ext cx="724486" cy="458769"/>
            <a:chOff x="560275" y="3433438"/>
            <a:chExt cx="1198188" cy="758734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任意多边形 29"/>
          <p:cNvSpPr/>
          <p:nvPr/>
        </p:nvSpPr>
        <p:spPr>
          <a:xfrm>
            <a:off x="11280687" y="1444203"/>
            <a:ext cx="542043" cy="331679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143539" y="335914"/>
            <a:ext cx="1354542" cy="82885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5" name="组合 34"/>
          <p:cNvGrpSpPr/>
          <p:nvPr/>
        </p:nvGrpSpPr>
        <p:grpSpPr>
          <a:xfrm>
            <a:off x="11280688" y="56591"/>
            <a:ext cx="724486" cy="458769"/>
            <a:chOff x="560275" y="3433438"/>
            <a:chExt cx="1198188" cy="758734"/>
          </a:xfrm>
        </p:grpSpPr>
        <p:sp>
          <p:nvSpPr>
            <p:cNvPr id="3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476500" y="2463165"/>
            <a:ext cx="7237974" cy="388631"/>
            <a:chOff x="1459489" y="1292335"/>
            <a:chExt cx="6498938" cy="388428"/>
          </a:xfrm>
        </p:grpSpPr>
        <p:sp>
          <p:nvSpPr>
            <p:cNvPr id="18" name="文本框 17"/>
            <p:cNvSpPr txBox="1"/>
            <p:nvPr/>
          </p:nvSpPr>
          <p:spPr>
            <a:xfrm>
              <a:off x="1459489" y="1292335"/>
              <a:ext cx="721995" cy="368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Part1</a:t>
              </a:r>
              <a:endParaRPr lang="en-US" altLang="zh-CN" dirty="0" smtClean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278949" y="1292335"/>
              <a:ext cx="782955" cy="368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 2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271947" y="1312655"/>
              <a:ext cx="709295" cy="368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Part3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177377" y="1292511"/>
              <a:ext cx="781050" cy="368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 4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81050" y="133350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0" y="5761355"/>
            <a:ext cx="12192000" cy="109664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2705" y="56515"/>
            <a:ext cx="1225550" cy="7594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6380" y="642387"/>
            <a:ext cx="1427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C</a:t>
            </a:r>
            <a:r>
              <a:rPr lang="zh-CN" altLang="en-US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ontent</a:t>
            </a:r>
            <a:endParaRPr lang="zh-CN" altLang="en-US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37447" y="2925378"/>
            <a:ext cx="168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rgbClr val="0070C0"/>
                </a:solidFill>
                <a:latin typeface="Arial" panose="020B0604020202020204" pitchFamily="34" charset="0"/>
                <a:ea typeface="Arial" panose="020B0604020202020204" pitchFamily="34" charset="0"/>
                <a:hlinkClick r:id="rId3" action="ppaction://hlinksldjump"/>
              </a:rPr>
              <a:t>Learning goals</a:t>
            </a:r>
            <a:endParaRPr lang="zh-CN" altLang="en-US" dirty="0">
              <a:solidFill>
                <a:srgbClr val="0070C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57156" y="2925378"/>
            <a:ext cx="13639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  <a:hlinkClick r:id="rId4" action="ppaction://hlinksldjump"/>
              </a:rPr>
              <a:t>Preparation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  <a:hlinkClick r:id="rId4" action="ppaction://hlinksldjump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99989" y="2925378"/>
            <a:ext cx="19481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5" action="ppaction://hlinksldjump"/>
              </a:rPr>
              <a:t>Search for blocks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75722" y="2925554"/>
            <a:ext cx="1808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6" action="ppaction://hlinksldjump"/>
              </a:rPr>
              <a:t>Combin</a:t>
            </a:r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6" action="ppaction://hlinksldjump"/>
              </a:rPr>
              <a:t>e</a:t>
            </a:r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6" action="ppaction://hlinksldjump"/>
              </a:rPr>
              <a:t> blocks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36266" y="3196784"/>
            <a:ext cx="724486" cy="372379"/>
            <a:chOff x="560275" y="3576314"/>
            <a:chExt cx="1198188" cy="615858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576314"/>
              <a:ext cx="675249" cy="61585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8251" y="688905"/>
            <a:ext cx="11188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Part 1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854700"/>
            <a:ext cx="12192000" cy="100330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   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3027045" y="4944110"/>
            <a:ext cx="820674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      </a:t>
            </a:r>
            <a:r>
              <a:rPr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After you download the program, you can hear the car robot start singing "Happy Birthday". And micro:bit has a buzzer logo on it, which flashes together while singing.</a:t>
            </a:r>
            <a:endParaRPr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778510" y="1924685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5975" y="1023620"/>
            <a:ext cx="3481705" cy="37261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3105" y="1023620"/>
            <a:ext cx="3212465" cy="36995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5623" y="2243682"/>
            <a:ext cx="19913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Learning goals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36266" y="3196784"/>
            <a:ext cx="724486" cy="372379"/>
            <a:chOff x="560275" y="3576314"/>
            <a:chExt cx="1198188" cy="615858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576314"/>
              <a:ext cx="675249" cy="61585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8251" y="688905"/>
            <a:ext cx="11150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Part </a:t>
            </a:r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2</a:t>
            </a:r>
            <a:endParaRPr 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854700"/>
            <a:ext cx="12192000" cy="100330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4366260" y="2313940"/>
            <a:ext cx="558355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●  1 X USB cable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●  1 X micro:bit</a:t>
            </a:r>
            <a:r>
              <a:rPr lang="zh-CN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robot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638175" y="2002155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6075" y="45085"/>
            <a:ext cx="1233170" cy="7645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1691" y="2591491"/>
            <a:ext cx="21183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Preparation 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37572" y="1290888"/>
            <a:ext cx="158940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Hardware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:</a:t>
            </a:r>
            <a:endParaRPr lang="en-US" altLang="zh-CN" sz="2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17165" y="4005580"/>
            <a:ext cx="880173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     </a:t>
            </a:r>
            <a:r>
              <a:rPr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Then the micro:bit is connected to the computer through USB, and the computer will pop up a U disk and click the URL in the U disk to enter the programming interface. </a:t>
            </a:r>
            <a:r>
              <a:rPr lang="en-US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Input this URL 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https://github.com/lzty634158/yahboom_mbit_en </a:t>
            </a:r>
            <a:r>
              <a:rPr lang="en-US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to get the package.</a:t>
            </a:r>
            <a:endParaRPr lang="en-US" sz="2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  <a:p>
            <a:pPr algn="l"/>
            <a:endParaRPr lang="zh-CN" altLang="en-US" sz="20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 dir="vert"/>
      </p:transition>
    </mc:Choice>
    <mc:Fallback>
      <p:transition spd="slow">
        <p:comb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788660"/>
            <a:ext cx="12192000" cy="108140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  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613410" y="628650"/>
            <a:ext cx="10998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3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18795" y="1852295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3348" y="2283052"/>
            <a:ext cx="23114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Search for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885" y="809625"/>
            <a:ext cx="5285105" cy="5307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ru"/>
      </p:transition>
    </mc:Choice>
    <mc:Fallback>
      <p:transition spd="slow">
        <p:cover dir="r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16" name="任意多边形 15"/>
          <p:cNvSpPr/>
          <p:nvPr/>
        </p:nvSpPr>
        <p:spPr>
          <a:xfrm>
            <a:off x="0" y="5782310"/>
            <a:ext cx="12192000" cy="10877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  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613410" y="628650"/>
            <a:ext cx="10998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3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18733" y="1852522"/>
            <a:ext cx="2079101" cy="1272213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13348" y="2283052"/>
            <a:ext cx="23114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Search for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0780" y="871855"/>
            <a:ext cx="4790440" cy="5114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ru"/>
      </p:transition>
    </mc:Choice>
    <mc:Fallback>
      <p:transition spd="slow">
        <p:cover dir="r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553720" y="628650"/>
            <a:ext cx="11118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4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863590"/>
            <a:ext cx="12192000" cy="100647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  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26" name="任意多边形 25"/>
          <p:cNvSpPr/>
          <p:nvPr/>
        </p:nvSpPr>
        <p:spPr>
          <a:xfrm>
            <a:off x="650240" y="2073910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53378" y="2476727"/>
            <a:ext cx="20764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Combine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1705" y="1733550"/>
            <a:ext cx="5228590" cy="33902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/>
      </p:transition>
    </mc:Choice>
    <mc:Fallback>
      <p:transition spd="slow">
        <p:comb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>
            <a:off x="2597834" y="755699"/>
            <a:ext cx="6996332" cy="3961052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 </a:t>
            </a:r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3656236" y="3261927"/>
            <a:ext cx="447465" cy="283350"/>
            <a:chOff x="560275" y="3433438"/>
            <a:chExt cx="1198188" cy="758734"/>
          </a:xfrm>
        </p:grpSpPr>
        <p:sp>
          <p:nvSpPr>
            <p:cNvPr id="17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任意多边形 18"/>
          <p:cNvSpPr/>
          <p:nvPr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9891876" y="829994"/>
            <a:ext cx="1451304" cy="88806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195886" y="1072882"/>
            <a:ext cx="843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robot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ctr"/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lesson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18795" y="3917950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5644515"/>
            <a:ext cx="12192000" cy="122555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415" y="12700"/>
            <a:ext cx="1425575" cy="88392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70193" y="4486502"/>
            <a:ext cx="18275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Powered by  </a:t>
            </a:r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YahBoom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29230" y="3028950"/>
            <a:ext cx="72637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Thanks for watching！</a:t>
            </a:r>
            <a:endParaRPr lang="zh-CN" altLang="en-US" sz="5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卡通">
      <a:majorFont>
        <a:latin typeface="方正卡通简体"/>
        <a:ea typeface="方正喵呜体"/>
        <a:cs typeface=""/>
      </a:majorFont>
      <a:minorFont>
        <a:latin typeface="方正卡通简体"/>
        <a:ea typeface="方正卡通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1810</Words>
  <Application>WPS 演示</Application>
  <PresentationFormat>自定义</PresentationFormat>
  <Paragraphs>95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Wingdings</vt:lpstr>
      <vt:lpstr>icomoon</vt:lpstr>
      <vt:lpstr>Yu Gothic UI Semibold</vt:lpstr>
      <vt:lpstr>微软雅黑 Light</vt:lpstr>
      <vt:lpstr>方正卡通简体</vt:lpstr>
      <vt:lpstr>微软雅黑</vt:lpstr>
      <vt:lpstr/>
      <vt:lpstr>Arial Unicode MS</vt:lpstr>
      <vt:lpstr>方正喵呜体</vt:lpstr>
      <vt:lpstr>Calibri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creator>PPTS</dc:creator>
  <cp:keywords>PPTS</cp:keywords>
  <dc:description>PPTS</dc:description>
  <dc:subject>PPTS</dc:subject>
  <cp:category>PPTS</cp:category>
  <cp:lastModifiedBy>梦飞羊想</cp:lastModifiedBy>
  <cp:revision>94</cp:revision>
  <dcterms:created xsi:type="dcterms:W3CDTF">2014-02-21T16:31:00Z</dcterms:created>
  <dcterms:modified xsi:type="dcterms:W3CDTF">2018-04-07T04:29:54Z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