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handoutMasterIdLst>
    <p:handoutMasterId r:id="rId13"/>
  </p:handoutMasterIdLst>
  <p:sldIdLst>
    <p:sldId id="258" r:id="rId3"/>
    <p:sldId id="281" r:id="rId4"/>
    <p:sldId id="264" r:id="rId5"/>
    <p:sldId id="282" r:id="rId6"/>
    <p:sldId id="268" r:id="rId7"/>
    <p:sldId id="277" r:id="rId8"/>
    <p:sldId id="269" r:id="rId9"/>
    <p:sldId id="283" r:id="rId10"/>
    <p:sldId id="284" r:id="rId11"/>
  </p:sldIdLst>
  <p:sldSz cx="12192000" cy="6858000"/>
  <p:notesSz cx="6858000" cy="9144000"/>
  <p:embeddedFontLst>
    <p:embeddedFont>
      <p:font typeface="icomoon" charset="0"/>
      <p:regular r:id="rId17"/>
    </p:embeddedFont>
    <p:embeddedFont>
      <p:font typeface="Yu Gothic UI Semibold" panose="020B0700000000000000" charset="-128"/>
      <p:bold r:id="rId18"/>
    </p:embeddedFont>
    <p:embeddedFont>
      <p:font typeface="微软雅黑 Light" panose="020B0502040204020203" charset="-122"/>
      <p:regular r:id="rId19"/>
    </p:embeddedFont>
    <p:embeddedFont>
      <p:font typeface="方正卡通简体" panose="03000509000000000000" charset="0"/>
      <p:regular r:id="rId20"/>
    </p:embeddedFont>
    <p:embeddedFont>
      <p:font typeface="方正喵呜体" panose="02010600010101010101" charset="0"/>
      <p:regular r:id="rId21"/>
    </p:embeddedFont>
    <p:embeddedFont>
      <p:font typeface="Calibri" panose="020F0502020204030204" charset="0"/>
      <p:regular r:id="rId22"/>
      <p:bold r:id="rId23"/>
      <p:italic r:id="rId24"/>
      <p:boldItalic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31"/>
        <p:guide pos="3888"/>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font" Target="fonts/font9.fntdata"/><Relationship Id="rId24" Type="http://schemas.openxmlformats.org/officeDocument/2006/relationships/font" Target="fonts/font8.fntdata"/><Relationship Id="rId23" Type="http://schemas.openxmlformats.org/officeDocument/2006/relationships/font" Target="fonts/font7.fntdata"/><Relationship Id="rId22" Type="http://schemas.openxmlformats.org/officeDocument/2006/relationships/font" Target="fonts/font6.fntdata"/><Relationship Id="rId21" Type="http://schemas.openxmlformats.org/officeDocument/2006/relationships/font" Target="fonts/font5.fntdata"/><Relationship Id="rId20" Type="http://schemas.openxmlformats.org/officeDocument/2006/relationships/font" Target="fonts/font4.fntdata"/><Relationship Id="rId2" Type="http://schemas.openxmlformats.org/officeDocument/2006/relationships/theme" Target="theme/theme1.xml"/><Relationship Id="rId19" Type="http://schemas.openxmlformats.org/officeDocument/2006/relationships/font" Target="fonts/font3.fntdata"/><Relationship Id="rId18" Type="http://schemas.openxmlformats.org/officeDocument/2006/relationships/font" Target="fonts/font2.fntdata"/><Relationship Id="rId17" Type="http://schemas.openxmlformats.org/officeDocument/2006/relationships/font" Target="fonts/font1.fntdata"/><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slide" Target="slide5.xml"/><Relationship Id="rId3" Type="http://schemas.openxmlformats.org/officeDocument/2006/relationships/slide" Target="slide1.xml"/><Relationship Id="rId2" Type="http://schemas.openxmlformats.org/officeDocument/2006/relationships/slide" Target="slide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6.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a:t>
            </a:r>
            <a:r>
              <a:rPr lang="zh-CN" altLang="en-US" sz="2800">
                <a:solidFill>
                  <a:schemeClr val="bg1"/>
                </a:solidFill>
                <a:latin typeface="Arial" panose="020B0604020202020204" pitchFamily="34" charset="0"/>
                <a:ea typeface="Arial" panose="020B0604020202020204" pitchFamily="34" charset="0"/>
                <a:sym typeface="+mn-ea"/>
              </a:rPr>
              <a:t>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Lesson 6 </a:t>
            </a:r>
            <a:endParaRPr lang="zh-CN" sz="4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945640" y="3137535"/>
            <a:ext cx="8300720" cy="583565"/>
          </a:xfrm>
          <a:prstGeom prst="rect">
            <a:avLst/>
          </a:prstGeom>
          <a:noFill/>
        </p:spPr>
        <p:txBody>
          <a:bodyPr wrap="square" rtlCol="0">
            <a:spAutoFit/>
          </a:bodyPr>
          <a:lstStyle/>
          <a:p>
            <a:pPr algn="ct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zh-CN" altLang="en-US"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basic l</a:t>
            </a: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esson 6 “</a:t>
            </a: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Listen to music”</a:t>
            </a:r>
            <a:endPar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latin typeface="icomoon" charset="0"/>
                <a:ea typeface="Yu Gothic UI Semibold" panose="020B0700000000000000" charset="-128"/>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2491" y="77896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20607" y="2473706"/>
            <a:ext cx="7537790" cy="846183"/>
            <a:chOff x="1374507" y="1292335"/>
            <a:chExt cx="7537790" cy="846183"/>
          </a:xfrm>
        </p:grpSpPr>
        <p:sp>
          <p:nvSpPr>
            <p:cNvPr id="18" name="文本框 17"/>
            <p:cNvSpPr txBox="1"/>
            <p:nvPr/>
          </p:nvSpPr>
          <p:spPr>
            <a:xfrm>
              <a:off x="1459489" y="1292335"/>
              <a:ext cx="7219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19" name="文本框 18"/>
            <p:cNvSpPr txBox="1"/>
            <p:nvPr/>
          </p:nvSpPr>
          <p:spPr>
            <a:xfrm>
              <a:off x="1374507" y="1754802"/>
              <a:ext cx="1681480" cy="368300"/>
            </a:xfrm>
            <a:prstGeom prst="rect">
              <a:avLst/>
            </a:prstGeom>
            <a:noFill/>
          </p:spPr>
          <p:txBody>
            <a:bodyPr wrap="none" rtlCol="0">
              <a:spAutoFit/>
            </a:bodyPr>
            <a:lstStyle/>
            <a:p>
              <a:pPr algn="l"/>
              <a:r>
                <a:rPr lang="zh-CN" altLang="en-US" dirty="0">
                  <a:solidFill>
                    <a:srgbClr val="0070C0"/>
                  </a:solidFill>
                  <a:latin typeface="Arial" panose="020B0604020202020204" pitchFamily="34" charset="0"/>
                  <a:ea typeface="Arial" panose="020B0604020202020204" pitchFamily="34" charset="0"/>
                  <a:hlinkClick r:id="rId2"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5" name="文本框 24"/>
            <p:cNvSpPr txBox="1"/>
            <p:nvPr/>
          </p:nvSpPr>
          <p:spPr>
            <a:xfrm>
              <a:off x="3195436" y="1754802"/>
              <a:ext cx="13639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endParaRPr>
            </a:p>
          </p:txBody>
        </p:sp>
        <p:sp>
          <p:nvSpPr>
            <p:cNvPr id="27" name="文本框 26"/>
            <p:cNvSpPr txBox="1"/>
            <p:nvPr/>
          </p:nvSpPr>
          <p:spPr>
            <a:xfrm>
              <a:off x="5271947" y="1312655"/>
              <a:ext cx="7092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28" name="文本框 27"/>
            <p:cNvSpPr txBox="1"/>
            <p:nvPr/>
          </p:nvSpPr>
          <p:spPr>
            <a:xfrm>
              <a:off x="5155414" y="1754802"/>
              <a:ext cx="19481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32" name="文本框 31"/>
            <p:cNvSpPr txBox="1"/>
            <p:nvPr/>
          </p:nvSpPr>
          <p:spPr>
            <a:xfrm>
              <a:off x="7180936" y="1292511"/>
              <a:ext cx="781050"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sp>
          <p:nvSpPr>
            <p:cNvPr id="34" name="文本框 33"/>
            <p:cNvSpPr txBox="1"/>
            <p:nvPr/>
          </p:nvSpPr>
          <p:spPr>
            <a:xfrm>
              <a:off x="7103817" y="1770218"/>
              <a:ext cx="18084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9" name="文本框 8"/>
          <p:cNvSpPr txBox="1"/>
          <p:nvPr/>
        </p:nvSpPr>
        <p:spPr>
          <a:xfrm>
            <a:off x="9822536" y="2473882"/>
            <a:ext cx="774065" cy="368300"/>
          </a:xfrm>
          <a:prstGeom prst="rect">
            <a:avLst/>
          </a:prstGeom>
          <a:solidFill>
            <a:schemeClr val="accent5">
              <a:lumMod val="20000"/>
              <a:lumOff val="80000"/>
            </a:schemeClr>
          </a:solidFill>
        </p:spPr>
        <p:txBody>
          <a:bodyPr wrap="none" rtlCol="0">
            <a:spAutoFit/>
          </a:bodyPr>
          <a:p>
            <a:r>
              <a:rPr lang="en-US" altLang="zh-CN" dirty="0" smtClean="0">
                <a:latin typeface="Arial" panose="020B0604020202020204" pitchFamily="34" charset="0"/>
                <a:ea typeface="Arial" panose="020B0604020202020204" pitchFamily="34" charset="0"/>
              </a:rPr>
              <a:t>Part </a:t>
            </a:r>
            <a:r>
              <a:rPr lang="en-US" dirty="0" smtClean="0">
                <a:latin typeface="Arial" panose="020B0604020202020204" pitchFamily="34" charset="0"/>
                <a:ea typeface="Arial" panose="020B0604020202020204" pitchFamily="34" charset="0"/>
              </a:rPr>
              <a:t>5</a:t>
            </a:r>
            <a:endParaRPr lang="en-US" dirty="0">
              <a:latin typeface="Arial" panose="020B0604020202020204" pitchFamily="34" charset="0"/>
              <a:ea typeface="Arial" panose="020B0604020202020204" pitchFamily="34" charset="0"/>
            </a:endParaRPr>
          </a:p>
        </p:txBody>
      </p:sp>
      <p:sp>
        <p:nvSpPr>
          <p:cNvPr id="10" name="文本框 9"/>
          <p:cNvSpPr txBox="1"/>
          <p:nvPr/>
        </p:nvSpPr>
        <p:spPr>
          <a:xfrm>
            <a:off x="9726367" y="2936349"/>
            <a:ext cx="1287780" cy="645160"/>
          </a:xfrm>
          <a:prstGeom prst="rect">
            <a:avLst/>
          </a:prstGeom>
          <a:noFill/>
        </p:spPr>
        <p:txBody>
          <a:bodyPr wrap="none" rtlCol="0">
            <a:spAutoFit/>
          </a:bodyPr>
          <a:p>
            <a:pPr algn="l"/>
            <a:r>
              <a:rPr lang="en-US" altLang="zh-CN" dirty="0">
                <a:solidFill>
                  <a:schemeClr val="accent5">
                    <a:lumMod val="75000"/>
                  </a:schemeClr>
                </a:solidFill>
                <a:latin typeface="Arial" panose="020B0604020202020204" pitchFamily="34" charset="0"/>
                <a:ea typeface="Arial" panose="020B0604020202020204" pitchFamily="34" charset="0"/>
                <a:hlinkClick r:id="rId4" action="ppaction://hlinksldjump"/>
              </a:rPr>
              <a:t>Have a try </a:t>
            </a:r>
            <a:endParaRPr lang="en-US" altLang="zh-CN" dirty="0">
              <a:solidFill>
                <a:schemeClr val="accent5">
                  <a:lumMod val="75000"/>
                </a:schemeClr>
              </a:solidFill>
              <a:latin typeface="Arial" panose="020B0604020202020204" pitchFamily="34" charset="0"/>
              <a:ea typeface="Arial" panose="020B0604020202020204" pitchFamily="34" charset="0"/>
              <a:hlinkClick r:id="rId4" action="ppaction://hlinksldjump"/>
            </a:endParaRPr>
          </a:p>
          <a:p>
            <a:pPr algn="l"/>
            <a:endParaRPr lang="en-US" altLang="zh-CN" dirty="0">
              <a:solidFill>
                <a:schemeClr val="accent5">
                  <a:lumMod val="75000"/>
                </a:schemeClr>
              </a:solidFill>
              <a:latin typeface="Arial" panose="020B0604020202020204" pitchFamily="34" charset="0"/>
              <a:ea typeface="Arial" panose="020B0604020202020204" pitchFamily="34" charset="0"/>
              <a:hlinkClick r:id="rId4" action="ppaction://hlinksldjump"/>
            </a:endParaRPr>
          </a:p>
        </p:txBody>
      </p:sp>
      <p:pic>
        <p:nvPicPr>
          <p:cNvPr id="6" name="图片 5" descr="logo"/>
          <p:cNvPicPr>
            <a:picLocks noChangeAspect="1"/>
          </p:cNvPicPr>
          <p:nvPr/>
        </p:nvPicPr>
        <p:blipFill>
          <a:blip r:embed="rId5"/>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14041"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16026"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53340"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22225"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a:t>
            </a:r>
            <a:r>
              <a:rPr lang="zh-CN" altLang="en-US" sz="2800">
                <a:solidFill>
                  <a:schemeClr val="bg1"/>
                </a:solidFill>
                <a:latin typeface="Arial" panose="020B0604020202020204" pitchFamily="34" charset="0"/>
                <a:ea typeface="Arial" panose="020B0604020202020204" pitchFamily="34" charset="0"/>
                <a:sym typeface="+mn-ea"/>
              </a:rPr>
              <a:t>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2835275" y="4408805"/>
            <a:ext cx="8206740" cy="1753235"/>
          </a:xfrm>
          <a:prstGeom prst="rect">
            <a:avLst/>
          </a:prstGeom>
          <a:noFill/>
        </p:spPr>
        <p:txBody>
          <a:bodyPr wrap="square" rtlCol="0" anchor="t">
            <a:spAutoFit/>
          </a:bodyPr>
          <a:p>
            <a:r>
              <a:rPr lang="en-US" altLang="zh-CN">
                <a:solidFill>
                  <a:schemeClr val="accent1"/>
                </a:solidFill>
                <a:effectLst>
                  <a:outerShdw blurRad="38100" dist="25400" dir="5400000" algn="ctr" rotWithShape="0">
                    <a:srgbClr val="6E747A">
                      <a:alpha val="43000"/>
                    </a:srgbClr>
                  </a:outerShdw>
                </a:effectLst>
                <a:latin typeface="微软雅黑 Light" panose="020B0502040204020203" charset="-122"/>
                <a:ea typeface="微软雅黑 Light" panose="020B0502040204020203" charset="-122"/>
              </a:rPr>
              <a:t>       </a:t>
            </a:r>
            <a:r>
              <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You need two crocodile clips and a pair of headphones for this experiment. </a:t>
            </a:r>
            <a:r>
              <a:rPr>
                <a:solidFill>
                  <a:schemeClr val="tx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First, the black crocodile clip is used to clamp the GND of micro:bit, and the black crocodile clip on the other side clamps the interface of the earphone</a:t>
            </a:r>
            <a:r>
              <a:rPr lang="en-US">
                <a:solidFill>
                  <a:schemeClr val="tx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a:t>
            </a:r>
            <a:endParaRPr lang="en-US">
              <a:solidFill>
                <a:schemeClr val="tx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r>
              <a:rPr>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Then use the red crocodile clip to clamp P0, and the other end clamps the interface of the earphone 2.</a:t>
            </a:r>
            <a:r>
              <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After downloading the program, you can play music from the earphone.</a:t>
            </a:r>
            <a:endPar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56285"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02105" y="45085"/>
            <a:ext cx="1233170" cy="764540"/>
          </a:xfrm>
          <a:prstGeom prst="rect">
            <a:avLst/>
          </a:prstGeom>
        </p:spPr>
      </p:pic>
      <p:pic>
        <p:nvPicPr>
          <p:cNvPr id="14" name="图片 13"/>
          <p:cNvPicPr>
            <a:picLocks noChangeAspect="1"/>
          </p:cNvPicPr>
          <p:nvPr/>
        </p:nvPicPr>
        <p:blipFill>
          <a:blip r:embed="rId2"/>
          <a:stretch>
            <a:fillRect/>
          </a:stretch>
        </p:blipFill>
        <p:spPr>
          <a:xfrm>
            <a:off x="2835275" y="1210945"/>
            <a:ext cx="5894705" cy="3197860"/>
          </a:xfrm>
          <a:prstGeom prst="rect">
            <a:avLst/>
          </a:prstGeom>
        </p:spPr>
      </p:pic>
      <p:sp>
        <p:nvSpPr>
          <p:cNvPr id="5" name="矩形 4"/>
          <p:cNvSpPr/>
          <p:nvPr/>
        </p:nvSpPr>
        <p:spPr>
          <a:xfrm>
            <a:off x="1102298" y="22436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3"/>
          <a:stretch>
            <a:fillRect/>
          </a:stretch>
        </p:blipFill>
        <p:spPr>
          <a:xfrm>
            <a:off x="8960485" y="2580640"/>
            <a:ext cx="2209800" cy="12192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9" name="文本框 18"/>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2" name="文本框 1"/>
          <p:cNvSpPr txBox="1"/>
          <p:nvPr/>
        </p:nvSpPr>
        <p:spPr>
          <a:xfrm>
            <a:off x="4214495" y="1674495"/>
            <a:ext cx="5583555" cy="2553335"/>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rPr>
              <a:t>●  </a:t>
            </a:r>
            <a:r>
              <a:rPr sz="3200" dirty="0">
                <a:solidFill>
                  <a:schemeClr val="accent5">
                    <a:lumMod val="75000"/>
                  </a:schemeClr>
                </a:solidFill>
                <a:latin typeface="Arial" panose="020B0604020202020204" pitchFamily="34" charset="0"/>
                <a:ea typeface="Arial" panose="020B0604020202020204" pitchFamily="34" charset="0"/>
              </a:rPr>
              <a:t>1 X Micro: bit Board</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sz="3200" dirty="0">
                <a:solidFill>
                  <a:schemeClr val="accent5">
                    <a:lumMod val="75000"/>
                  </a:schemeClr>
                </a:solidFill>
                <a:latin typeface="Arial" panose="020B0604020202020204" pitchFamily="34" charset="0"/>
                <a:ea typeface="Arial" panose="020B0604020202020204" pitchFamily="34" charset="0"/>
              </a:rPr>
              <a:t>1 X Micro USB Cable</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2 X </a:t>
            </a:r>
            <a:r>
              <a:rPr sz="3200" dirty="0">
                <a:solidFill>
                  <a:schemeClr val="accent5">
                    <a:lumMod val="75000"/>
                  </a:schemeClr>
                </a:solidFill>
                <a:latin typeface="Arial" panose="020B0604020202020204" pitchFamily="34" charset="0"/>
                <a:ea typeface="Arial" panose="020B0604020202020204" pitchFamily="34" charset="0"/>
                <a:sym typeface="+mn-ea"/>
              </a:rPr>
              <a:t>C</a:t>
            </a:r>
            <a:r>
              <a:rPr sz="3200" dirty="0">
                <a:solidFill>
                  <a:schemeClr val="accent5">
                    <a:lumMod val="75000"/>
                  </a:schemeClr>
                </a:solidFill>
                <a:latin typeface="Arial" panose="020B0604020202020204" pitchFamily="34" charset="0"/>
                <a:ea typeface="Arial" panose="020B0604020202020204" pitchFamily="34" charset="0"/>
                <a:sym typeface="+mn-ea"/>
              </a:rPr>
              <a:t>rocodile clip cable</a:t>
            </a:r>
            <a:endParaRPr sz="3200" dirty="0">
              <a:solidFill>
                <a:schemeClr val="accent5">
                  <a:lumMod val="75000"/>
                </a:schemeClr>
              </a:solidFill>
              <a:latin typeface="Arial" panose="020B0604020202020204" pitchFamily="34" charset="0"/>
              <a:ea typeface="Arial" panose="020B0604020202020204" pitchFamily="34" charset="0"/>
              <a:sym typeface="+mn-ea"/>
            </a:endParaRPr>
          </a:p>
          <a:p>
            <a:r>
              <a:rPr sz="3200" dirty="0">
                <a:solidFill>
                  <a:schemeClr val="accent5">
                    <a:lumMod val="75000"/>
                  </a:schemeClr>
                </a:solidFill>
                <a:latin typeface="Arial" panose="020B0604020202020204" pitchFamily="34" charset="0"/>
                <a:ea typeface="Arial" panose="020B0604020202020204" pitchFamily="34" charset="0"/>
                <a:sym typeface="+mn-ea"/>
              </a:rPr>
              <a:t>●  1 X H</a:t>
            </a:r>
            <a:r>
              <a:rPr sz="3200" dirty="0">
                <a:solidFill>
                  <a:schemeClr val="accent5">
                    <a:lumMod val="75000"/>
                  </a:schemeClr>
                </a:solidFill>
                <a:latin typeface="Arial" panose="020B0604020202020204" pitchFamily="34" charset="0"/>
                <a:ea typeface="Arial" panose="020B0604020202020204" pitchFamily="34" charset="0"/>
                <a:sym typeface="+mn-ea"/>
              </a:rPr>
              <a:t>eadphones</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zh-CN" altLang="en-US" sz="3200" dirty="0">
                <a:solidFill>
                  <a:schemeClr val="accent5">
                    <a:lumMod val="75000"/>
                  </a:schemeClr>
                </a:solidFill>
                <a:latin typeface="Arial" panose="020B0604020202020204" pitchFamily="34" charset="0"/>
                <a:ea typeface="Arial" panose="020B0604020202020204" pitchFamily="34" charset="0"/>
              </a:rPr>
              <a:t>2 X AAA batteries</a:t>
            </a:r>
            <a:endParaRPr lang="zh-CN" altLang="en-US" sz="3200" dirty="0">
              <a:solidFill>
                <a:schemeClr val="accent5">
                  <a:lumMod val="75000"/>
                </a:schemeClr>
              </a:solidFill>
              <a:latin typeface="Arial" panose="020B0604020202020204" pitchFamily="34" charset="0"/>
              <a:ea typeface="Arial" panose="020B0604020202020204" pitchFamily="34" charset="0"/>
            </a:endParaRPr>
          </a:p>
        </p:txBody>
      </p:sp>
      <p:sp>
        <p:nvSpPr>
          <p:cNvPr id="3" name="文本框 2"/>
          <p:cNvSpPr txBox="1"/>
          <p:nvPr/>
        </p:nvSpPr>
        <p:spPr>
          <a:xfrm>
            <a:off x="2849245" y="4122420"/>
            <a:ext cx="8710930" cy="119888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rPr>
              <a:t>Then the micro:bit is connected to the computer through USB, and the computer will pop up a U disk and click the URL in the U disk to enter the programming interface.</a:t>
            </a:r>
            <a:endParaRPr sz="2400"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638113" y="2002382"/>
            <a:ext cx="2118598" cy="1272213"/>
            <a:chOff x="5213810" y="4799296"/>
            <a:chExt cx="2118598" cy="1272213"/>
          </a:xfrm>
        </p:grpSpPr>
        <p:sp>
          <p:nvSpPr>
            <p:cNvPr id="26" name="任意多边形 25"/>
            <p:cNvSpPr/>
            <p:nvPr/>
          </p:nvSpPr>
          <p:spPr>
            <a:xfrm>
              <a:off x="5213810" y="479929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214048" y="5409995"/>
              <a:ext cx="2118360" cy="521970"/>
            </a:xfrm>
            <a:prstGeom prst="rect">
              <a:avLst/>
            </a:prstGeom>
            <a:noFill/>
          </p:spPr>
          <p:txBody>
            <a:bodyPr wrap="none" rtlCol="0">
              <a:spAutoFit/>
            </a:bodyPr>
            <a:lstStyle/>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gr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a:t>
            </a:r>
            <a:r>
              <a:rPr lang="zh-CN" altLang="en-US" sz="2800">
                <a:solidFill>
                  <a:schemeClr val="bg1"/>
                </a:solidFill>
                <a:latin typeface="Arial" panose="020B0604020202020204" pitchFamily="34" charset="0"/>
                <a:ea typeface="Arial" panose="020B0604020202020204" pitchFamily="34" charset="0"/>
                <a:sym typeface="+mn-ea"/>
              </a:rPr>
              <a:t>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4" name="矩形 3"/>
          <p:cNvSpPr/>
          <p:nvPr/>
        </p:nvSpPr>
        <p:spPr>
          <a:xfrm>
            <a:off x="686373" y="226209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5" name="图片 4"/>
          <p:cNvPicPr>
            <a:picLocks noChangeAspect="1"/>
          </p:cNvPicPr>
          <p:nvPr/>
        </p:nvPicPr>
        <p:blipFill>
          <a:blip r:embed="rId2"/>
          <a:stretch>
            <a:fillRect/>
          </a:stretch>
        </p:blipFill>
        <p:spPr>
          <a:xfrm>
            <a:off x="3867150" y="1000125"/>
            <a:ext cx="4457065" cy="485711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a:t>
            </a:r>
            <a:r>
              <a:rPr lang="zh-CN" altLang="en-US" sz="2800">
                <a:solidFill>
                  <a:schemeClr val="bg1"/>
                </a:solidFill>
                <a:latin typeface="Arial" panose="020B0604020202020204" pitchFamily="34" charset="0"/>
                <a:ea typeface="Arial" panose="020B0604020202020204" pitchFamily="34" charset="0"/>
                <a:sym typeface="+mn-ea"/>
              </a:rPr>
              <a:t>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nvSpPr>
        <p:spPr>
          <a:xfrm>
            <a:off x="686373" y="226209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5" name="图片 4"/>
          <p:cNvPicPr>
            <a:picLocks noChangeAspect="1"/>
          </p:cNvPicPr>
          <p:nvPr/>
        </p:nvPicPr>
        <p:blipFill>
          <a:blip r:embed="rId2"/>
          <a:stretch>
            <a:fillRect/>
          </a:stretch>
        </p:blipFill>
        <p:spPr>
          <a:xfrm>
            <a:off x="3622675" y="1150620"/>
            <a:ext cx="5781040" cy="438086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a:t>
            </a:r>
            <a:r>
              <a:rPr lang="zh-CN" altLang="en-US" sz="2800">
                <a:solidFill>
                  <a:schemeClr val="bg1"/>
                </a:solidFill>
                <a:latin typeface="Arial" panose="020B0604020202020204" pitchFamily="34" charset="0"/>
                <a:ea typeface="Arial" panose="020B0604020202020204" pitchFamily="34" charset="0"/>
                <a:sym typeface="+mn-ea"/>
              </a:rPr>
              <a:t>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914973" y="2519272"/>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2729230" y="1641475"/>
            <a:ext cx="8805545" cy="357568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0109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5</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descr="logo"/>
          <p:cNvPicPr>
            <a:picLocks noChangeAspect="1"/>
          </p:cNvPicPr>
          <p:nvPr/>
        </p:nvPicPr>
        <p:blipFill>
          <a:blip r:embed="rId1"/>
          <a:stretch>
            <a:fillRect/>
          </a:stretch>
        </p:blipFill>
        <p:spPr>
          <a:xfrm>
            <a:off x="1624330" y="45085"/>
            <a:ext cx="1233170" cy="764540"/>
          </a:xfrm>
          <a:prstGeom prst="rect">
            <a:avLst/>
          </a:prstGeom>
        </p:spPr>
      </p:pic>
      <p:sp>
        <p:nvSpPr>
          <p:cNvPr id="4" name="文本框 3"/>
          <p:cNvSpPr txBox="1"/>
          <p:nvPr/>
        </p:nvSpPr>
        <p:spPr>
          <a:xfrm>
            <a:off x="2858135" y="932815"/>
            <a:ext cx="7789545" cy="4831080"/>
          </a:xfrm>
          <a:prstGeom prst="rect">
            <a:avLst/>
          </a:prstGeom>
          <a:noFill/>
        </p:spPr>
        <p:txBody>
          <a:bodyPr wrap="square" rtlCol="0" anchor="t">
            <a:spAutoFit/>
          </a:bodyPr>
          <a:p>
            <a:pPr algn="l"/>
            <a:r>
              <a:rPr lang="zh-CN" altLang="en-US" sz="2800" dirty="0">
                <a:solidFill>
                  <a:schemeClr val="accent5">
                    <a:lumMod val="75000"/>
                  </a:schemeClr>
                </a:solidFill>
                <a:latin typeface="Arial" panose="020B0604020202020204" pitchFamily="34" charset="0"/>
                <a:ea typeface="Arial" panose="020B0604020202020204" pitchFamily="34" charset="0"/>
                <a:sym typeface="+mn-ea"/>
              </a:rPr>
              <a:t>Do you learn the course today?</a:t>
            </a:r>
            <a:endParaRPr lang="zh-CN" altLang="en-US" sz="2800" dirty="0">
              <a:solidFill>
                <a:schemeClr val="accent5">
                  <a:lumMod val="75000"/>
                </a:schemeClr>
              </a:solidFill>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latin typeface="Arial" panose="020B0604020202020204" pitchFamily="34" charset="0"/>
                <a:ea typeface="Arial" panose="020B0604020202020204" pitchFamily="34" charset="0"/>
                <a:sym typeface="+mn-ea"/>
              </a:rPr>
              <a:t>If you learn to do it, give yourself a top quack.</a:t>
            </a:r>
            <a:endParaRPr sz="2800" dirty="0">
              <a:solidFill>
                <a:schemeClr val="accent5">
                  <a:lumMod val="75000"/>
                </a:schemeClr>
              </a:solidFill>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latin typeface="Arial" panose="020B0604020202020204" pitchFamily="34" charset="0"/>
                <a:ea typeface="Arial" panose="020B0604020202020204" pitchFamily="34" charset="0"/>
                <a:sym typeface="+mn-ea"/>
              </a:rPr>
              <a:t>Now give you a homework assignment.</a:t>
            </a:r>
            <a:endParaRPr sz="2800" dirty="0">
              <a:solidFill>
                <a:schemeClr val="accent5">
                  <a:lumMod val="75000"/>
                </a:schemeClr>
              </a:solidFill>
              <a:latin typeface="Arial" panose="020B0604020202020204" pitchFamily="34" charset="0"/>
              <a:ea typeface="Arial" panose="020B0604020202020204" pitchFamily="34" charset="0"/>
              <a:sym typeface="+mn-ea"/>
            </a:endParaRPr>
          </a:p>
          <a:p>
            <a:pPr algn="l"/>
            <a:endParaRPr sz="2800" dirty="0">
              <a:solidFill>
                <a:schemeClr val="accent5">
                  <a:lumMod val="75000"/>
                </a:schemeClr>
              </a:solidFill>
              <a:latin typeface="Arial" panose="020B0604020202020204" pitchFamily="34" charset="0"/>
              <a:ea typeface="Arial" panose="020B0604020202020204" pitchFamily="34" charset="0"/>
              <a:sym typeface="+mn-ea"/>
            </a:endParaRPr>
          </a:p>
          <a:p>
            <a:pPr algn="l"/>
            <a:r>
              <a:rPr lang="zh-CN" altLang="en-US" sz="2800" dirty="0">
                <a:solidFill>
                  <a:srgbClr val="FF0000"/>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rPr>
              <a:t>On the basis of the playing music we just realized, plus the function of the key, we play the song after pressing the key, and the name of the song is displayed on the dot matrix.</a:t>
            </a:r>
            <a:endParaRPr lang="zh-CN" altLang="en-US" sz="2800" dirty="0">
              <a:solidFill>
                <a:srgbClr val="FF0000"/>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endParaRPr sz="2800" dirty="0">
              <a:solidFill>
                <a:schemeClr val="accent5">
                  <a:lumMod val="75000"/>
                </a:schemeClr>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rPr>
              <a:t>Start your little brain. Try it.</a:t>
            </a:r>
            <a:endParaRPr lang="en-US" altLang="zh-CN" sz="2800" dirty="0">
              <a:solidFill>
                <a:schemeClr val="accent5">
                  <a:lumMod val="75000"/>
                </a:schemeClr>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endParaRPr lang="en-US" altLang="zh-CN" sz="2800"/>
          </a:p>
        </p:txBody>
      </p:sp>
      <p:pic>
        <p:nvPicPr>
          <p:cNvPr id="5" name="图片 4" descr="大拇指"/>
          <p:cNvPicPr>
            <a:picLocks noChangeAspect="1"/>
          </p:cNvPicPr>
          <p:nvPr/>
        </p:nvPicPr>
        <p:blipFill>
          <a:blip r:embed="rId2"/>
          <a:stretch>
            <a:fillRect/>
          </a:stretch>
        </p:blipFill>
        <p:spPr>
          <a:xfrm>
            <a:off x="10118090" y="1277620"/>
            <a:ext cx="579755" cy="579755"/>
          </a:xfrm>
          <a:prstGeom prst="rect">
            <a:avLst/>
          </a:prstGeom>
        </p:spPr>
      </p:pic>
      <p:pic>
        <p:nvPicPr>
          <p:cNvPr id="6" name="图片 5" descr="疑问"/>
          <p:cNvPicPr>
            <a:picLocks noChangeAspect="1"/>
          </p:cNvPicPr>
          <p:nvPr/>
        </p:nvPicPr>
        <p:blipFill>
          <a:blip r:embed="rId3"/>
          <a:stretch>
            <a:fillRect/>
          </a:stretch>
        </p:blipFill>
        <p:spPr>
          <a:xfrm>
            <a:off x="7222490" y="4742815"/>
            <a:ext cx="607695" cy="512445"/>
          </a:xfrm>
          <a:prstGeom prst="rect">
            <a:avLst/>
          </a:prstGeom>
        </p:spPr>
      </p:pic>
      <p:sp>
        <p:nvSpPr>
          <p:cNvPr id="3" name="矩形 2"/>
          <p:cNvSpPr/>
          <p:nvPr/>
        </p:nvSpPr>
        <p:spPr>
          <a:xfrm>
            <a:off x="916481" y="2585141"/>
            <a:ext cx="1802765"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Have a try</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29230" y="3028950"/>
            <a:ext cx="7263765" cy="922020"/>
          </a:xfrm>
          <a:prstGeom prst="rect">
            <a:avLst/>
          </a:prstGeom>
          <a:noFill/>
        </p:spPr>
        <p:txBody>
          <a:bodyPr wrap="square" rtlCol="0">
            <a:spAutoFit/>
          </a:bodyPr>
          <a:lstStyle/>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094286" y="1072882"/>
            <a:ext cx="10464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micro:bit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project </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518733" y="3918177"/>
            <a:ext cx="2146300" cy="1272213"/>
            <a:chOff x="5213810" y="4721826"/>
            <a:chExt cx="2146300" cy="1272213"/>
          </a:xfrm>
        </p:grpSpPr>
        <p:sp>
          <p:nvSpPr>
            <p:cNvPr id="26" name="任意多边形 25"/>
            <p:cNvSpPr/>
            <p:nvPr/>
          </p:nvSpPr>
          <p:spPr>
            <a:xfrm>
              <a:off x="5213810" y="472182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532580" y="5217126"/>
              <a:ext cx="1827530" cy="645160"/>
            </a:xfrm>
            <a:prstGeom prst="rect">
              <a:avLst/>
            </a:prstGeom>
            <a:noFill/>
          </p:spPr>
          <p:txBody>
            <a:bodyPr wrap="square" rtlCol="0">
              <a:spAutoFit/>
            </a:bodyPr>
            <a:lstStyle/>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entry</a:t>
            </a:r>
            <a:r>
              <a:rPr lang="zh-CN" altLang="en-US" sz="3200">
                <a:solidFill>
                  <a:schemeClr val="bg1"/>
                </a:solidFill>
                <a:latin typeface="Arial" panose="020B0604020202020204" pitchFamily="34" charset="0"/>
                <a:ea typeface="Arial" panose="020B0604020202020204" pitchFamily="34" charset="0"/>
              </a:rPr>
              <a:t>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3" name="任意多边形 2"/>
          <p:cNvSpPr/>
          <p:nvPr/>
        </p:nvSpPr>
        <p:spPr>
          <a:xfrm>
            <a:off x="0" y="5894070"/>
            <a:ext cx="12192000" cy="97599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descr="logo"/>
          <p:cNvPicPr>
            <a:picLocks noChangeAspect="1"/>
          </p:cNvPicPr>
          <p:nvPr/>
        </p:nvPicPr>
        <p:blipFill>
          <a:blip r:embed="rId1"/>
          <a:stretch>
            <a:fillRect/>
          </a:stretch>
        </p:blipFill>
        <p:spPr>
          <a:xfrm>
            <a:off x="75565" y="45085"/>
            <a:ext cx="1566545" cy="970915"/>
          </a:xfrm>
          <a:prstGeom prst="rect">
            <a:avLst/>
          </a:prstGeom>
        </p:spPr>
      </p:pic>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2507</Words>
  <Application>WPS 演示</Application>
  <PresentationFormat>自定义</PresentationFormat>
  <Paragraphs>120</Paragraphs>
  <Slides>9</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9</vt:i4>
      </vt:variant>
    </vt:vector>
  </HeadingPairs>
  <TitlesOfParts>
    <vt:vector size="24" baseType="lpstr">
      <vt:lpstr>Arial</vt:lpstr>
      <vt:lpstr>宋体</vt:lpstr>
      <vt:lpstr>Wingdings</vt:lpstr>
      <vt:lpstr>微软雅黑</vt:lpstr>
      <vt:lpstr>方正少儿_GBK</vt:lpstr>
      <vt:lpstr>icomoon</vt:lpstr>
      <vt:lpstr>Yu Gothic UI Semibold</vt:lpstr>
      <vt:lpstr>微软雅黑 Light</vt:lpstr>
      <vt:lpstr>方正卡通简体</vt:lpstr>
      <vt:lpstr/>
      <vt:lpstr>Arial Unicode MS</vt:lpstr>
      <vt:lpstr>方正喵呜体</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梦飞羊想</cp:lastModifiedBy>
  <cp:revision>76</cp:revision>
  <dcterms:created xsi:type="dcterms:W3CDTF">2014-02-21T16:31:00Z</dcterms:created>
  <dcterms:modified xsi:type="dcterms:W3CDTF">2018-04-02T03:12:21Z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