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handoutMasterIdLst>
    <p:handoutMasterId r:id="rId17"/>
  </p:handoutMasterIdLst>
  <p:sldIdLst>
    <p:sldId id="258" r:id="rId3"/>
    <p:sldId id="293" r:id="rId4"/>
    <p:sldId id="264" r:id="rId5"/>
    <p:sldId id="294" r:id="rId6"/>
    <p:sldId id="295" r:id="rId7"/>
    <p:sldId id="296" r:id="rId8"/>
    <p:sldId id="297" r:id="rId9"/>
    <p:sldId id="283" r:id="rId10"/>
    <p:sldId id="269" r:id="rId11"/>
    <p:sldId id="286" r:id="rId12"/>
    <p:sldId id="289" r:id="rId13"/>
    <p:sldId id="287" r:id="rId14"/>
    <p:sldId id="298" r:id="rId15"/>
  </p:sldIdLst>
  <p:sldSz cx="12192000" cy="6858000"/>
  <p:notesSz cx="6858000" cy="9144000"/>
  <p:embeddedFontLst>
    <p:embeddedFont>
      <p:font typeface="icomoon" charset="0"/>
      <p:regular r:id="rId21"/>
    </p:embeddedFont>
    <p:embeddedFont>
      <p:font typeface="Yu Gothic UI Semibold" panose="02010600030101010101" charset="-128"/>
      <p:regular r:id="rId22"/>
    </p:embeddedFont>
    <p:embeddedFont>
      <p:font typeface="方正卡通简体" panose="03000509000000000000" charset="0"/>
      <p:regular r:id="rId23"/>
    </p:embeddedFont>
    <p:embeddedFont>
      <p:font typeface="方正喵呜体" panose="02010600010101010101" charset="0"/>
      <p:regular r:id="rId24"/>
    </p:embeddedFont>
    <p:embeddedFont>
      <p:font typeface="Calibri" panose="020F0502020204030204" charset="0"/>
      <p:regular r:id="rId25"/>
      <p:bold r:id="rId26"/>
      <p:italic r:id="rId27"/>
      <p:boldItalic r:id="rId28"/>
    </p:embeddedFont>
    <p:embeddedFont>
      <p:font typeface="微软雅黑 Light" panose="020B0502040204020203" charset="-122"/>
      <p:regular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60"/>
        <p:guide pos="3912"/>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font" Target="fonts/font9.fntdata"/><Relationship Id="rId28" Type="http://schemas.openxmlformats.org/officeDocument/2006/relationships/font" Target="fonts/font8.fntdata"/><Relationship Id="rId27" Type="http://schemas.openxmlformats.org/officeDocument/2006/relationships/font" Target="fonts/font7.fntdata"/><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3.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4.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5.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9.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0.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2.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8</a:t>
            </a:r>
            <a:endPar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844040" y="3094990"/>
            <a:ext cx="8300720" cy="521970"/>
          </a:xfrm>
          <a:prstGeom prst="rect">
            <a:avLst/>
          </a:prstGeom>
          <a:noFill/>
        </p:spPr>
        <p:txBody>
          <a:bodyPr wrap="square" rtlCol="0">
            <a:spAutoFit/>
          </a:bodyPr>
          <a:lstStyle/>
          <a:p>
            <a:pPr algn="ct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zh-CN" altLang="en-US"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a</a:t>
            </a:r>
            <a:r>
              <a:rPr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dvanced lesson </a:t>
            </a:r>
            <a:r>
              <a:rPr lang="en-US"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8 </a:t>
            </a: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“Breathing lamp”</a:t>
            </a:r>
            <a:endParaRPr lang="zh-CN" altLang="en-US"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latin typeface="icomoon" charset="0"/>
                <a:ea typeface="Yu Gothic UI Semibold" panose="02010600030101010101" charset="-128"/>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55372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5" name="矩形 4"/>
          <p:cNvSpPr/>
          <p:nvPr/>
        </p:nvSpPr>
        <p:spPr>
          <a:xfrm>
            <a:off x="796863" y="251482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4191000" y="1586230"/>
            <a:ext cx="3809365" cy="3685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zoom dir="in"/>
      </p:transition>
    </mc:Choice>
    <mc:Fallback>
      <p:transition spd="slow">
        <p:zoom dir="in"/>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5372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5" name="矩形 4"/>
          <p:cNvSpPr/>
          <p:nvPr/>
        </p:nvSpPr>
        <p:spPr>
          <a:xfrm>
            <a:off x="709868" y="2514827"/>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4399915" y="1443355"/>
            <a:ext cx="3971290" cy="3971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dir="rd"/>
      </p:transition>
    </mc:Choice>
    <mc:Fallback>
      <p:transition spd="slow">
        <p:cover dir="rd"/>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5" name="矩形 4"/>
          <p:cNvSpPr/>
          <p:nvPr/>
        </p:nvSpPr>
        <p:spPr>
          <a:xfrm>
            <a:off x="853378" y="247672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2789555" y="887095"/>
            <a:ext cx="4933315" cy="5238115"/>
          </a:xfrm>
          <a:prstGeom prst="rect">
            <a:avLst/>
          </a:prstGeom>
        </p:spPr>
      </p:pic>
      <p:sp>
        <p:nvSpPr>
          <p:cNvPr id="7" name="文本框 6"/>
          <p:cNvSpPr txBox="1"/>
          <p:nvPr/>
        </p:nvSpPr>
        <p:spPr>
          <a:xfrm>
            <a:off x="8377555" y="1150620"/>
            <a:ext cx="2837180" cy="4399915"/>
          </a:xfrm>
          <a:prstGeom prst="rect">
            <a:avLst/>
          </a:prstGeom>
          <a:noFill/>
          <a:ln w="9525">
            <a:noFill/>
          </a:ln>
        </p:spPr>
        <p:txBody>
          <a:bodyPr wrap="square">
            <a:spAutoFit/>
          </a:bodyPr>
          <a:p>
            <a:pPr indent="0"/>
            <a:r>
              <a:rPr lang="en-US" altLang="zh-CN" sz="2800" b="0">
                <a:solidFill>
                  <a:srgbClr val="FF0000"/>
                </a:solidFill>
                <a:latin typeface="Arial" panose="020B0604020202020204" pitchFamily="34" charset="0"/>
                <a:ea typeface="Arial" panose="020B0604020202020204" pitchFamily="34" charset="0"/>
                <a:cs typeface="宋体" panose="02010600030101010101" pitchFamily="2" charset="-122"/>
              </a:rPr>
              <a:t>    </a:t>
            </a:r>
            <a:r>
              <a:rPr lang="zh-CN" altLang="en-US" sz="2800" b="0">
                <a:solidFill>
                  <a:srgbClr val="FF0000"/>
                </a:solidFill>
                <a:latin typeface="Arial" panose="020B0604020202020204" pitchFamily="34" charset="0"/>
                <a:ea typeface="Arial" panose="020B0604020202020204" pitchFamily="34" charset="0"/>
                <a:cs typeface="宋体" panose="02010600030101010101" pitchFamily="2" charset="-122"/>
              </a:rPr>
              <a:t>The courses about water lamp need to turn off the power before downloading the new program, otherwise the water lantern will always be on.</a:t>
            </a:r>
            <a:endParaRPr lang="zh-CN" altLang="en-US" sz="2800" b="0">
              <a:solidFill>
                <a:srgbClr val="FF0000"/>
              </a:solidFill>
              <a:latin typeface="Arial" panose="020B0604020202020204" pitchFamily="34" charset="0"/>
              <a:ea typeface="Arial" panose="020B0604020202020204" pitchFamily="34" charset="0"/>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cover dir="u"/>
      </p:transition>
    </mc:Choice>
    <mc:Fallback>
      <p:transition spd="slow">
        <p:cover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95886" y="1072882"/>
            <a:ext cx="8432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robot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lesson</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518795" y="39179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3" name="任意多边形 2"/>
          <p:cNvSpPr/>
          <p:nvPr/>
        </p:nvSpPr>
        <p:spPr>
          <a:xfrm>
            <a:off x="0" y="5644515"/>
            <a:ext cx="12192000" cy="122555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399415" y="12700"/>
            <a:ext cx="1425575" cy="883920"/>
          </a:xfrm>
          <a:prstGeom prst="rect">
            <a:avLst/>
          </a:prstGeom>
        </p:spPr>
      </p:pic>
      <p:sp>
        <p:nvSpPr>
          <p:cNvPr id="2" name="矩形 1"/>
          <p:cNvSpPr/>
          <p:nvPr/>
        </p:nvSpPr>
        <p:spPr>
          <a:xfrm>
            <a:off x="770193" y="4486502"/>
            <a:ext cx="1827530" cy="645160"/>
          </a:xfrm>
          <a:prstGeom prst="rect">
            <a:avLst/>
          </a:prstGeom>
          <a:noFill/>
        </p:spPr>
        <p:txBody>
          <a:bodyPr wrap="square" rtlCol="0">
            <a:spAutoFit/>
          </a:bodyPr>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4" name="文本框 3"/>
          <p:cNvSpPr txBox="1"/>
          <p:nvPr/>
        </p:nvSpPr>
        <p:spPr>
          <a:xfrm>
            <a:off x="2729230" y="3028950"/>
            <a:ext cx="7263765" cy="922020"/>
          </a:xfrm>
          <a:prstGeom prst="rect">
            <a:avLst/>
          </a:prstGeom>
          <a:noFill/>
        </p:spPr>
        <p:txBody>
          <a:bodyPr wrap="square" rtlCol="0">
            <a:spAutoFit/>
          </a:bodyPr>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6291" y="81579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476500" y="2463165"/>
            <a:ext cx="7237974" cy="388631"/>
            <a:chOff x="1459489" y="1292335"/>
            <a:chExt cx="6498938" cy="388428"/>
          </a:xfrm>
        </p:grpSpPr>
        <p:sp>
          <p:nvSpPr>
            <p:cNvPr id="18" name="文本框 17"/>
            <p:cNvSpPr txBox="1"/>
            <p:nvPr/>
          </p:nvSpPr>
          <p:spPr>
            <a:xfrm>
              <a:off x="1459489" y="1292335"/>
              <a:ext cx="7219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7" name="文本框 26"/>
            <p:cNvSpPr txBox="1"/>
            <p:nvPr/>
          </p:nvSpPr>
          <p:spPr>
            <a:xfrm>
              <a:off x="5271947" y="1312655"/>
              <a:ext cx="7092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32" name="文本框 31"/>
            <p:cNvSpPr txBox="1"/>
            <p:nvPr/>
          </p:nvSpPr>
          <p:spPr>
            <a:xfrm>
              <a:off x="7177377" y="1292511"/>
              <a:ext cx="781050"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2"/>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9" name="文本框 8"/>
          <p:cNvSpPr txBox="1"/>
          <p:nvPr/>
        </p:nvSpPr>
        <p:spPr>
          <a:xfrm>
            <a:off x="2037447" y="2925378"/>
            <a:ext cx="1681480" cy="368300"/>
          </a:xfrm>
          <a:prstGeom prst="rect">
            <a:avLst/>
          </a:prstGeom>
          <a:noFill/>
        </p:spPr>
        <p:txBody>
          <a:bodyPr wrap="none" rtlCol="0">
            <a:spAutoFit/>
          </a:bodyPr>
          <a:p>
            <a:pPr algn="l"/>
            <a:r>
              <a:rPr lang="zh-CN" altLang="en-US" dirty="0">
                <a:solidFill>
                  <a:srgbClr val="0070C0"/>
                </a:solidFill>
                <a:latin typeface="Arial" panose="020B0604020202020204" pitchFamily="34" charset="0"/>
                <a:ea typeface="Arial" panose="020B0604020202020204" pitchFamily="34" charset="0"/>
                <a:hlinkClick r:id="rId3"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10" name="文本框 9"/>
          <p:cNvSpPr txBox="1"/>
          <p:nvPr/>
        </p:nvSpPr>
        <p:spPr>
          <a:xfrm>
            <a:off x="4257156" y="2925378"/>
            <a:ext cx="13639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endParaRPr>
          </a:p>
        </p:txBody>
      </p:sp>
      <p:sp>
        <p:nvSpPr>
          <p:cNvPr id="11" name="文本框 10"/>
          <p:cNvSpPr txBox="1"/>
          <p:nvPr/>
        </p:nvSpPr>
        <p:spPr>
          <a:xfrm>
            <a:off x="6199989" y="2925378"/>
            <a:ext cx="19481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12" name="文本框 11"/>
          <p:cNvSpPr txBox="1"/>
          <p:nvPr/>
        </p:nvSpPr>
        <p:spPr>
          <a:xfrm>
            <a:off x="8375722" y="2925554"/>
            <a:ext cx="18084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2755900" y="4853305"/>
            <a:ext cx="8206740" cy="1198880"/>
          </a:xfrm>
          <a:prstGeom prst="rect">
            <a:avLst/>
          </a:prstGeom>
          <a:noFill/>
        </p:spPr>
        <p:txBody>
          <a:bodyPr wrap="square" rtlCol="0" anchor="t">
            <a:spAutoFit/>
          </a:bodyPr>
          <a:p>
            <a:r>
              <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After you download the program, you can see a smile on the dot matrix of the car, and the colorful lights fade slowly and brightly, and then fade away from the light. We can also change the color of the seven color lamp, which is very beautiful in the program. Let's take a look at the effect.</a:t>
            </a:r>
            <a:endPar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9" name="图片 8"/>
          <p:cNvPicPr>
            <a:picLocks noChangeAspect="1"/>
          </p:cNvPicPr>
          <p:nvPr/>
        </p:nvPicPr>
        <p:blipFill>
          <a:blip r:embed="rId2"/>
          <a:stretch>
            <a:fillRect/>
          </a:stretch>
        </p:blipFill>
        <p:spPr>
          <a:xfrm>
            <a:off x="2882900" y="1782445"/>
            <a:ext cx="2155825" cy="2549525"/>
          </a:xfrm>
          <a:prstGeom prst="rect">
            <a:avLst/>
          </a:prstGeom>
        </p:spPr>
      </p:pic>
      <p:pic>
        <p:nvPicPr>
          <p:cNvPr id="10" name="图片 9"/>
          <p:cNvPicPr>
            <a:picLocks noChangeAspect="1"/>
          </p:cNvPicPr>
          <p:nvPr/>
        </p:nvPicPr>
        <p:blipFill>
          <a:blip r:embed="rId3"/>
          <a:stretch>
            <a:fillRect/>
          </a:stretch>
        </p:blipFill>
        <p:spPr>
          <a:xfrm>
            <a:off x="5038725" y="1782445"/>
            <a:ext cx="2115185" cy="2669540"/>
          </a:xfrm>
          <a:prstGeom prst="rect">
            <a:avLst/>
          </a:prstGeom>
        </p:spPr>
      </p:pic>
      <p:pic>
        <p:nvPicPr>
          <p:cNvPr id="11" name="图片 10"/>
          <p:cNvPicPr>
            <a:picLocks noChangeAspect="1"/>
          </p:cNvPicPr>
          <p:nvPr/>
        </p:nvPicPr>
        <p:blipFill>
          <a:blip r:embed="rId4"/>
          <a:stretch>
            <a:fillRect/>
          </a:stretch>
        </p:blipFill>
        <p:spPr>
          <a:xfrm>
            <a:off x="7151370" y="1781810"/>
            <a:ext cx="2142490" cy="2550160"/>
          </a:xfrm>
          <a:prstGeom prst="rect">
            <a:avLst/>
          </a:prstGeom>
        </p:spPr>
      </p:pic>
      <p:pic>
        <p:nvPicPr>
          <p:cNvPr id="12" name="图片 11"/>
          <p:cNvPicPr>
            <a:picLocks noChangeAspect="1"/>
          </p:cNvPicPr>
          <p:nvPr/>
        </p:nvPicPr>
        <p:blipFill>
          <a:blip r:embed="rId5"/>
          <a:stretch>
            <a:fillRect/>
          </a:stretch>
        </p:blipFill>
        <p:spPr>
          <a:xfrm>
            <a:off x="9293860" y="1781810"/>
            <a:ext cx="2181860" cy="2530475"/>
          </a:xfrm>
          <a:prstGeom prst="rect">
            <a:avLst/>
          </a:prstGeom>
        </p:spPr>
      </p:pic>
      <p:sp>
        <p:nvSpPr>
          <p:cNvPr id="3" name="矩形 2"/>
          <p:cNvSpPr/>
          <p:nvPr/>
        </p:nvSpPr>
        <p:spPr>
          <a:xfrm>
            <a:off x="1035623" y="22436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transition>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4366260" y="2313940"/>
            <a:ext cx="5583555" cy="1076325"/>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USB cable</a:t>
            </a:r>
            <a:endParaRPr lang="en-US" altLang="zh-CN"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micro:bit</a:t>
            </a:r>
            <a:r>
              <a:rPr lang="zh-CN"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robot</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38175" y="200215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
        <p:nvSpPr>
          <p:cNvPr id="3" name="矩形 2"/>
          <p:cNvSpPr/>
          <p:nvPr/>
        </p:nvSpPr>
        <p:spPr>
          <a:xfrm>
            <a:off x="691691" y="2591491"/>
            <a:ext cx="211836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5" name="文本框 4"/>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8" name="文本框 7"/>
          <p:cNvSpPr txBox="1"/>
          <p:nvPr/>
        </p:nvSpPr>
        <p:spPr>
          <a:xfrm>
            <a:off x="2717165" y="4005580"/>
            <a:ext cx="8801735" cy="224536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sym typeface="+mn-ea"/>
              </a:rPr>
              <a:t>Then the micro:bit is connected to the computer through USB, and the computer will pop up a U disk and click the URL in the U disk to enter the programming interface. </a:t>
            </a:r>
            <a:r>
              <a:rPr lang="en-US" sz="2400" dirty="0">
                <a:solidFill>
                  <a:schemeClr val="accent5">
                    <a:lumMod val="75000"/>
                  </a:schemeClr>
                </a:solidFill>
                <a:latin typeface="Arial" panose="020B0604020202020204" pitchFamily="34" charset="0"/>
                <a:ea typeface="Arial" panose="020B0604020202020204" pitchFamily="34" charset="0"/>
                <a:sym typeface="+mn-ea"/>
              </a:rPr>
              <a:t>Input this URL </a:t>
            </a:r>
            <a:r>
              <a:rPr lang="en-US" sz="2400" dirty="0">
                <a:solidFill>
                  <a:srgbClr val="FF0000"/>
                </a:solidFill>
                <a:latin typeface="Arial" panose="020B0604020202020204" pitchFamily="34" charset="0"/>
                <a:ea typeface="Arial" panose="020B0604020202020204" pitchFamily="34" charset="0"/>
                <a:sym typeface="+mn-ea"/>
              </a:rPr>
              <a:t>https://github.com/lzty634158/yahboom_mbit_en </a:t>
            </a:r>
            <a:r>
              <a:rPr lang="en-US" sz="2400" dirty="0">
                <a:solidFill>
                  <a:schemeClr val="accent5">
                    <a:lumMod val="75000"/>
                  </a:schemeClr>
                </a:solidFill>
                <a:latin typeface="Arial" panose="020B0604020202020204" pitchFamily="34" charset="0"/>
                <a:ea typeface="Arial" panose="020B0604020202020204" pitchFamily="34" charset="0"/>
                <a:sym typeface="+mn-ea"/>
              </a:rPr>
              <a:t>to get the package.</a:t>
            </a:r>
            <a:endParaRPr 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endParaRPr lang="zh-CN" altLang="en-US" sz="20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3672205" y="901065"/>
            <a:ext cx="4847590" cy="5171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hecker dir="vert"/>
      </p:transition>
    </mc:Choice>
    <mc:Fallback>
      <p:transition spd="slow">
        <p:checker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4069715" y="900430"/>
            <a:ext cx="5307330" cy="5191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dir="lu"/>
      </p:transition>
    </mc:Choice>
    <mc:Fallback>
      <p:transition spd="slow">
        <p:cover dir="l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4067175" y="916305"/>
            <a:ext cx="5518150" cy="5266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p:transition>
    </mc:Choice>
    <mc:Fallback>
      <p:transition spd="slow">
        <p:cover/>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p:cNvPicPr>
            <a:picLocks noChangeAspect="1"/>
          </p:cNvPicPr>
          <p:nvPr/>
        </p:nvPicPr>
        <p:blipFill>
          <a:blip r:embed="rId2"/>
          <a:stretch>
            <a:fillRect/>
          </a:stretch>
        </p:blipFill>
        <p:spPr>
          <a:xfrm>
            <a:off x="4558665" y="880745"/>
            <a:ext cx="4253230" cy="5298440"/>
          </a:xfrm>
          <a:prstGeom prst="rect">
            <a:avLst/>
          </a:prstGeom>
        </p:spPr>
      </p:pic>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hecker/>
      </p:transition>
    </mc:Choice>
    <mc:Fallback>
      <p:transition spd="slow">
        <p:checker/>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5372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747968" y="24862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3834130" y="1900555"/>
            <a:ext cx="4523740" cy="3056890"/>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2839</Words>
  <Application>WPS 演示</Application>
  <PresentationFormat>自定义</PresentationFormat>
  <Paragraphs>142</Paragraphs>
  <Slides>13</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13</vt:i4>
      </vt:variant>
    </vt:vector>
  </HeadingPairs>
  <TitlesOfParts>
    <vt:vector size="28" baseType="lpstr">
      <vt:lpstr>Arial</vt:lpstr>
      <vt:lpstr>宋体</vt:lpstr>
      <vt:lpstr>Wingdings</vt:lpstr>
      <vt:lpstr>微软雅黑</vt:lpstr>
      <vt:lpstr>方正少儿_GBK</vt:lpstr>
      <vt:lpstr>icomoon</vt:lpstr>
      <vt:lpstr>Yu Gothic UI Semibold</vt:lpstr>
      <vt:lpstr>方正卡通简体</vt:lpstr>
      <vt:lpstr/>
      <vt:lpstr>Arial Unicode MS</vt:lpstr>
      <vt:lpstr>方正喵呜体</vt:lpstr>
      <vt:lpstr>Calibri</vt:lpstr>
      <vt:lpstr>Segoe Print</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梦飞羊想</cp:lastModifiedBy>
  <cp:revision>90</cp:revision>
  <dcterms:created xsi:type="dcterms:W3CDTF">2014-02-21T16:31:00Z</dcterms:created>
  <dcterms:modified xsi:type="dcterms:W3CDTF">2018-04-07T07:45:35Z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